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jp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1828800" y="685800"/>
            <a:ext cx="8531352" cy="5486400"/>
          </a:xfrm>
          <a:prstGeom prst="rect">
            <a:avLst/>
          </a:prstGeom>
          <a:solidFill>
            <a:srgbClr val="FFFCF8">
              <a:alpha val="30000"/>
            </a:srgbClr>
          </a:solidFill>
          <a:ln w="19050">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1828800" y="685800"/>
            <a:ext cx="8531352" cy="201168"/>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828800" y="5971032"/>
            <a:ext cx="8531352" cy="201168"/>
          </a:xfrm>
          <a:prstGeom prst="rect">
            <a:avLst/>
          </a:prstGeom>
          <a:gradFill>
            <a:gsLst>
              <a:gs pos="0">
                <a:srgbClr val="C05B6A"/>
              </a:gs>
              <a:gs pos="100000">
                <a:srgbClr val="7A2638"/>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3931920" y="1024128"/>
            <a:ext cx="3813048" cy="29260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4005072" y="1042416"/>
            <a:ext cx="3721608" cy="256032"/>
          </a:xfrm>
          <a:prstGeom prst="rect">
            <a:avLst/>
          </a:prstGeom>
          <a:noFill/>
        </p:spPr>
        <p:txBody>
          <a:bodyPr wrap="square">
            <a:spAutoFit/>
          </a:bodyPr>
          <a:lstStyle/>
          <a:p>
            <a:pPr algn="l"/>
            <a:r>
              <a:rPr sz="1200" b="1" i="0">
                <a:solidFill>
                  <a:srgbClr val="FFFFFF"/>
                </a:solidFill>
              </a:rPr>
              <a:t>◆  PHYSICS  INVESTIGATORY  PROJECT</a:t>
            </a:r>
          </a:p>
        </p:txBody>
      </p:sp>
      <p:sp>
        <p:nvSpPr>
          <p:cNvPr id="8" name="TextBox 7"/>
          <p:cNvSpPr txBox="1"/>
          <p:nvPr/>
        </p:nvSpPr>
        <p:spPr>
          <a:xfrm>
            <a:off x="2103120" y="1417320"/>
            <a:ext cx="7982712" cy="320040"/>
          </a:xfrm>
          <a:prstGeom prst="rect">
            <a:avLst/>
          </a:prstGeom>
          <a:noFill/>
        </p:spPr>
        <p:txBody>
          <a:bodyPr wrap="square">
            <a:spAutoFit/>
          </a:bodyPr>
          <a:lstStyle/>
          <a:p>
            <a:pPr algn="ctr"/>
            <a:r>
              <a:rPr sz="1300" b="0" i="0">
                <a:solidFill>
                  <a:srgbClr val="ECC5C8"/>
                </a:solidFill>
              </a:rPr>
              <a:t>✦ ─────────────────────────── ✦</a:t>
            </a:r>
          </a:p>
        </p:txBody>
      </p:sp>
      <p:sp>
        <p:nvSpPr>
          <p:cNvPr id="9" name="TextBox 8"/>
          <p:cNvSpPr txBox="1"/>
          <p:nvPr/>
        </p:nvSpPr>
        <p:spPr>
          <a:xfrm>
            <a:off x="2029968" y="1819656"/>
            <a:ext cx="7982712" cy="1691640"/>
          </a:xfrm>
          <a:prstGeom prst="rect">
            <a:avLst/>
          </a:prstGeom>
          <a:noFill/>
        </p:spPr>
        <p:txBody>
          <a:bodyPr wrap="square">
            <a:spAutoFit/>
          </a:bodyPr>
          <a:lstStyle/>
          <a:p>
            <a:pPr algn="ctr"/>
            <a:r>
              <a:rPr sz="3200" b="1" i="0">
                <a:solidFill>
                  <a:srgbClr val="601020"/>
                </a:solidFill>
              </a:rPr>
              <a:t>To Study Motion Sensing
Lights &amp; Fans to Save Electricity</a:t>
            </a:r>
          </a:p>
        </p:txBody>
      </p:sp>
      <p:sp>
        <p:nvSpPr>
          <p:cNvPr id="10" name="TextBox 9"/>
          <p:cNvSpPr txBox="1"/>
          <p:nvPr/>
        </p:nvSpPr>
        <p:spPr>
          <a:xfrm>
            <a:off x="2011680" y="1792224"/>
            <a:ext cx="7982712" cy="1691640"/>
          </a:xfrm>
          <a:prstGeom prst="rect">
            <a:avLst/>
          </a:prstGeom>
          <a:noFill/>
        </p:spPr>
        <p:txBody>
          <a:bodyPr wrap="square">
            <a:spAutoFit/>
          </a:bodyPr>
          <a:lstStyle/>
          <a:p>
            <a:pPr algn="ctr"/>
            <a:r>
              <a:rPr sz="3200" b="1" i="0">
                <a:solidFill>
                  <a:srgbClr val="7A2638"/>
                </a:solidFill>
              </a:rPr>
              <a:t>To Study Motion Sensing
Lights &amp; Fans to Save Electricity</a:t>
            </a:r>
          </a:p>
        </p:txBody>
      </p:sp>
      <p:sp>
        <p:nvSpPr>
          <p:cNvPr id="11" name="TextBox 10"/>
          <p:cNvSpPr txBox="1"/>
          <p:nvPr/>
        </p:nvSpPr>
        <p:spPr>
          <a:xfrm>
            <a:off x="2103120" y="3502152"/>
            <a:ext cx="7982712" cy="274320"/>
          </a:xfrm>
          <a:prstGeom prst="rect">
            <a:avLst/>
          </a:prstGeom>
          <a:noFill/>
        </p:spPr>
        <p:txBody>
          <a:bodyPr wrap="square">
            <a:spAutoFit/>
          </a:bodyPr>
          <a:lstStyle/>
          <a:p>
            <a:pPr algn="ctr"/>
            <a:r>
              <a:rPr sz="1200" b="0" i="0">
                <a:solidFill>
                  <a:srgbClr val="ECC5C8"/>
                </a:solidFill>
              </a:rPr>
              <a:t>─────────────────────────────────────</a:t>
            </a:r>
          </a:p>
        </p:txBody>
      </p:sp>
      <p:sp>
        <p:nvSpPr>
          <p:cNvPr id="12" name="TextBox 11"/>
          <p:cNvSpPr txBox="1"/>
          <p:nvPr/>
        </p:nvSpPr>
        <p:spPr>
          <a:xfrm>
            <a:off x="2011680" y="3730752"/>
            <a:ext cx="8165592" cy="2011680"/>
          </a:xfrm>
          <a:prstGeom prst="rect">
            <a:avLst/>
          </a:prstGeom>
          <a:noFill/>
        </p:spPr>
        <p:txBody>
          <a:bodyPr wrap="square">
            <a:spAutoFit/>
          </a:bodyPr>
          <a:lstStyle/>
          <a:p>
            <a:pPr algn="ctr">
              <a:spcBef>
                <a:spcPts val="400"/>
              </a:spcBef>
            </a:pPr>
            <a:r>
              <a:rPr sz="2000" b="1" i="0">
                <a:solidFill>
                  <a:srgbClr val="7A2638"/>
                </a:solidFill>
              </a:rPr>
              <a:t>Submitted By  ·  Aakrati Billaiya</a:t>
            </a:r>
          </a:p>
          <a:p>
            <a:pPr algn="ctr">
              <a:spcBef>
                <a:spcPts val="300"/>
              </a:spcBef>
            </a:pPr>
            <a:r>
              <a:rPr sz="1600" b="0" i="0">
                <a:solidFill>
                  <a:srgbClr val="1E1E1E"/>
                </a:solidFill>
              </a:rPr>
              <a:t>Class XII – B</a:t>
            </a:r>
          </a:p>
          <a:p>
            <a:pPr algn="ctr">
              <a:spcBef>
                <a:spcPts val="300"/>
              </a:spcBef>
            </a:pPr>
            <a:r>
              <a:rPr sz="1600" b="0" i="0">
                <a:solidFill>
                  <a:srgbClr val="602030"/>
                </a:solidFill>
              </a:rPr>
              <a:t>Subject Teacher  ·  Mrs. Mini Gupta</a:t>
            </a:r>
          </a:p>
          <a:p>
            <a:pPr algn="ctr">
              <a:spcBef>
                <a:spcPts val="300"/>
              </a:spcBef>
            </a:pPr>
            <a:r>
              <a:rPr sz="1400" b="0" i="1">
                <a:solidFill>
                  <a:srgbClr val="884455"/>
                </a:solidFill>
              </a:rPr>
              <a:t>Academic Session  ·  2025 – 2026</a:t>
            </a:r>
          </a:p>
        </p:txBody>
      </p:sp>
      <p:sp>
        <p:nvSpPr>
          <p:cNvPr id="13" name="Rectangle 12"/>
          <p:cNvSpPr/>
          <p:nvPr/>
        </p:nvSpPr>
        <p:spPr>
          <a:xfrm>
            <a:off x="10058400" y="502920"/>
            <a:ext cx="411480" cy="411480"/>
          </a:xfrm>
          <a:prstGeom prst="rect">
            <a:avLst/>
          </a:prstGeom>
          <a:solidFill>
            <a:srgbClr val="D4A06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10058400" y="502920"/>
            <a:ext cx="256032" cy="256032"/>
          </a:xfrm>
          <a:prstGeom prst="rect">
            <a:avLst/>
          </a:prstGeom>
          <a:solidFill>
            <a:srgbClr val="D4A060">
              <a:alpha val="6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O B S E R V A T I O N S   &amp;   C A L C U L A T I O N S</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O B S E R V A T I O N S   &amp;   C A L C U L A T I O N S</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10  </a:t>
            </a:r>
          </a:p>
        </p:txBody>
      </p:sp>
      <p:sp>
        <p:nvSpPr>
          <p:cNvPr id="14" name="Rectangle 13"/>
          <p:cNvSpPr/>
          <p:nvPr/>
        </p:nvSpPr>
        <p:spPr>
          <a:xfrm>
            <a:off x="731520" y="1389888"/>
            <a:ext cx="4142232" cy="292608"/>
          </a:xfrm>
          <a:prstGeom prst="rect">
            <a:avLst/>
          </a:prstGeom>
          <a:solidFill>
            <a:srgbClr val="1E3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4672" y="1408176"/>
            <a:ext cx="4050792" cy="256032"/>
          </a:xfrm>
          <a:prstGeom prst="rect">
            <a:avLst/>
          </a:prstGeom>
          <a:noFill/>
        </p:spPr>
        <p:txBody>
          <a:bodyPr wrap="square">
            <a:spAutoFit/>
          </a:bodyPr>
          <a:lstStyle/>
          <a:p>
            <a:pPr algn="l"/>
            <a:r>
              <a:rPr sz="1200" b="1" i="0">
                <a:solidFill>
                  <a:srgbClr val="FFFFFF"/>
                </a:solidFill>
              </a:rPr>
              <a:t>◆  Electricity Consumption Comparison</a:t>
            </a:r>
          </a:p>
        </p:txBody>
      </p:sp>
      <p:sp>
        <p:nvSpPr>
          <p:cNvPr id="16" name="Rectangle 15"/>
          <p:cNvSpPr/>
          <p:nvPr/>
        </p:nvSpPr>
        <p:spPr>
          <a:xfrm>
            <a:off x="731520" y="1737360"/>
            <a:ext cx="10725912" cy="43891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68680" y="1773936"/>
            <a:ext cx="2743200" cy="365760"/>
          </a:xfrm>
          <a:prstGeom prst="rect">
            <a:avLst/>
          </a:prstGeom>
          <a:noFill/>
        </p:spPr>
        <p:txBody>
          <a:bodyPr wrap="square">
            <a:spAutoFit/>
          </a:bodyPr>
          <a:lstStyle/>
          <a:p>
            <a:pPr algn="l"/>
            <a:r>
              <a:rPr sz="1300" b="1" i="0">
                <a:solidFill>
                  <a:srgbClr val="FFFFFF"/>
                </a:solidFill>
              </a:rPr>
              <a:t>Parameter</a:t>
            </a:r>
          </a:p>
        </p:txBody>
      </p:sp>
      <p:sp>
        <p:nvSpPr>
          <p:cNvPr id="18" name="TextBox 17"/>
          <p:cNvSpPr txBox="1"/>
          <p:nvPr/>
        </p:nvSpPr>
        <p:spPr>
          <a:xfrm>
            <a:off x="3611880" y="1773936"/>
            <a:ext cx="2560320" cy="365760"/>
          </a:xfrm>
          <a:prstGeom prst="rect">
            <a:avLst/>
          </a:prstGeom>
          <a:noFill/>
        </p:spPr>
        <p:txBody>
          <a:bodyPr wrap="square">
            <a:spAutoFit/>
          </a:bodyPr>
          <a:lstStyle/>
          <a:p>
            <a:pPr algn="l"/>
            <a:r>
              <a:rPr sz="1300" b="1" i="0">
                <a:solidFill>
                  <a:srgbClr val="FFFFFF"/>
                </a:solidFill>
              </a:rPr>
              <a:t>Without Sensor</a:t>
            </a:r>
          </a:p>
        </p:txBody>
      </p:sp>
      <p:sp>
        <p:nvSpPr>
          <p:cNvPr id="19" name="TextBox 18"/>
          <p:cNvSpPr txBox="1"/>
          <p:nvPr/>
        </p:nvSpPr>
        <p:spPr>
          <a:xfrm>
            <a:off x="6172200" y="1773936"/>
            <a:ext cx="2697480" cy="365760"/>
          </a:xfrm>
          <a:prstGeom prst="rect">
            <a:avLst/>
          </a:prstGeom>
          <a:noFill/>
        </p:spPr>
        <p:txBody>
          <a:bodyPr wrap="square">
            <a:spAutoFit/>
          </a:bodyPr>
          <a:lstStyle/>
          <a:p>
            <a:pPr algn="l"/>
            <a:r>
              <a:rPr sz="1300" b="1" i="0">
                <a:solidFill>
                  <a:srgbClr val="FFFFFF"/>
                </a:solidFill>
              </a:rPr>
              <a:t>With Sensor</a:t>
            </a:r>
          </a:p>
        </p:txBody>
      </p:sp>
      <p:sp>
        <p:nvSpPr>
          <p:cNvPr id="20" name="TextBox 19"/>
          <p:cNvSpPr txBox="1"/>
          <p:nvPr/>
        </p:nvSpPr>
        <p:spPr>
          <a:xfrm>
            <a:off x="8869680" y="1773936"/>
            <a:ext cx="2724912" cy="365760"/>
          </a:xfrm>
          <a:prstGeom prst="rect">
            <a:avLst/>
          </a:prstGeom>
          <a:noFill/>
        </p:spPr>
        <p:txBody>
          <a:bodyPr wrap="square">
            <a:spAutoFit/>
          </a:bodyPr>
          <a:lstStyle/>
          <a:p>
            <a:pPr algn="l"/>
            <a:r>
              <a:rPr sz="1300" b="1" i="0">
                <a:solidFill>
                  <a:srgbClr val="FFFFFF"/>
                </a:solidFill>
              </a:rPr>
              <a:t>Saving</a:t>
            </a:r>
          </a:p>
        </p:txBody>
      </p:sp>
      <p:sp>
        <p:nvSpPr>
          <p:cNvPr id="21" name="Rectangle 20"/>
          <p:cNvSpPr/>
          <p:nvPr/>
        </p:nvSpPr>
        <p:spPr>
          <a:xfrm>
            <a:off x="731520" y="2176272"/>
            <a:ext cx="10725912" cy="621792"/>
          </a:xfrm>
          <a:prstGeom prst="rect">
            <a:avLst/>
          </a:prstGeom>
          <a:solidFill>
            <a:srgbClr val="FFFFFF">
              <a:alpha val="3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68680" y="2286000"/>
            <a:ext cx="2743200" cy="402336"/>
          </a:xfrm>
          <a:prstGeom prst="rect">
            <a:avLst/>
          </a:prstGeom>
          <a:noFill/>
        </p:spPr>
        <p:txBody>
          <a:bodyPr wrap="square">
            <a:spAutoFit/>
          </a:bodyPr>
          <a:lstStyle/>
          <a:p>
            <a:pPr algn="l"/>
            <a:r>
              <a:rPr sz="1300" b="0" i="0">
                <a:solidFill>
                  <a:srgbClr val="1E1E1E"/>
                </a:solidFill>
              </a:rPr>
              <a:t>Fan Power</a:t>
            </a:r>
          </a:p>
        </p:txBody>
      </p:sp>
      <p:sp>
        <p:nvSpPr>
          <p:cNvPr id="23" name="TextBox 22"/>
          <p:cNvSpPr txBox="1"/>
          <p:nvPr/>
        </p:nvSpPr>
        <p:spPr>
          <a:xfrm>
            <a:off x="3611880" y="2286000"/>
            <a:ext cx="2560320" cy="402336"/>
          </a:xfrm>
          <a:prstGeom prst="rect">
            <a:avLst/>
          </a:prstGeom>
          <a:noFill/>
        </p:spPr>
        <p:txBody>
          <a:bodyPr wrap="square">
            <a:spAutoFit/>
          </a:bodyPr>
          <a:lstStyle/>
          <a:p>
            <a:pPr algn="l"/>
            <a:r>
              <a:rPr sz="1300" b="0" i="0">
                <a:solidFill>
                  <a:srgbClr val="1E1E1E"/>
                </a:solidFill>
              </a:rPr>
              <a:t>60 W  (0.06 kW)</a:t>
            </a:r>
          </a:p>
        </p:txBody>
      </p:sp>
      <p:sp>
        <p:nvSpPr>
          <p:cNvPr id="24" name="TextBox 23"/>
          <p:cNvSpPr txBox="1"/>
          <p:nvPr/>
        </p:nvSpPr>
        <p:spPr>
          <a:xfrm>
            <a:off x="6172200" y="2286000"/>
            <a:ext cx="2697480" cy="402336"/>
          </a:xfrm>
          <a:prstGeom prst="rect">
            <a:avLst/>
          </a:prstGeom>
          <a:noFill/>
        </p:spPr>
        <p:txBody>
          <a:bodyPr wrap="square">
            <a:spAutoFit/>
          </a:bodyPr>
          <a:lstStyle/>
          <a:p>
            <a:pPr algn="l"/>
            <a:r>
              <a:rPr sz="1300" b="0" i="0">
                <a:solidFill>
                  <a:srgbClr val="1E1E1E"/>
                </a:solidFill>
              </a:rPr>
              <a:t>60 W  (0.06 kW)</a:t>
            </a:r>
          </a:p>
        </p:txBody>
      </p:sp>
      <p:sp>
        <p:nvSpPr>
          <p:cNvPr id="25" name="TextBox 24"/>
          <p:cNvSpPr txBox="1"/>
          <p:nvPr/>
        </p:nvSpPr>
        <p:spPr>
          <a:xfrm>
            <a:off x="8869680" y="2286000"/>
            <a:ext cx="2724912" cy="402336"/>
          </a:xfrm>
          <a:prstGeom prst="rect">
            <a:avLst/>
          </a:prstGeom>
          <a:noFill/>
        </p:spPr>
        <p:txBody>
          <a:bodyPr wrap="square">
            <a:spAutoFit/>
          </a:bodyPr>
          <a:lstStyle/>
          <a:p>
            <a:pPr algn="l"/>
            <a:r>
              <a:rPr sz="1300" b="1" i="0">
                <a:solidFill>
                  <a:srgbClr val="3D7050"/>
                </a:solidFill>
              </a:rPr>
              <a:t>—</a:t>
            </a:r>
          </a:p>
        </p:txBody>
      </p:sp>
      <p:sp>
        <p:nvSpPr>
          <p:cNvPr id="26" name="Rectangle 25"/>
          <p:cNvSpPr/>
          <p:nvPr/>
        </p:nvSpPr>
        <p:spPr>
          <a:xfrm>
            <a:off x="731520" y="2798064"/>
            <a:ext cx="10725912" cy="621792"/>
          </a:xfrm>
          <a:prstGeom prst="rect">
            <a:avLst/>
          </a:prstGeom>
          <a:solidFill>
            <a:srgbClr val="EAF5ED">
              <a:alpha val="3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68680" y="2907792"/>
            <a:ext cx="2743200" cy="402336"/>
          </a:xfrm>
          <a:prstGeom prst="rect">
            <a:avLst/>
          </a:prstGeom>
          <a:noFill/>
        </p:spPr>
        <p:txBody>
          <a:bodyPr wrap="square">
            <a:spAutoFit/>
          </a:bodyPr>
          <a:lstStyle/>
          <a:p>
            <a:pPr algn="l"/>
            <a:r>
              <a:rPr sz="1300" b="0" i="0">
                <a:solidFill>
                  <a:srgbClr val="1E1E1E"/>
                </a:solidFill>
              </a:rPr>
              <a:t>Daily hours ON</a:t>
            </a:r>
          </a:p>
        </p:txBody>
      </p:sp>
      <p:sp>
        <p:nvSpPr>
          <p:cNvPr id="28" name="TextBox 27"/>
          <p:cNvSpPr txBox="1"/>
          <p:nvPr/>
        </p:nvSpPr>
        <p:spPr>
          <a:xfrm>
            <a:off x="3611880" y="2907792"/>
            <a:ext cx="2560320" cy="402336"/>
          </a:xfrm>
          <a:prstGeom prst="rect">
            <a:avLst/>
          </a:prstGeom>
          <a:noFill/>
        </p:spPr>
        <p:txBody>
          <a:bodyPr wrap="square">
            <a:spAutoFit/>
          </a:bodyPr>
          <a:lstStyle/>
          <a:p>
            <a:pPr algn="l"/>
            <a:r>
              <a:rPr sz="1300" b="0" i="0">
                <a:solidFill>
                  <a:srgbClr val="1E1E1E"/>
                </a:solidFill>
              </a:rPr>
              <a:t>4 hours</a:t>
            </a:r>
          </a:p>
        </p:txBody>
      </p:sp>
      <p:sp>
        <p:nvSpPr>
          <p:cNvPr id="29" name="TextBox 28"/>
          <p:cNvSpPr txBox="1"/>
          <p:nvPr/>
        </p:nvSpPr>
        <p:spPr>
          <a:xfrm>
            <a:off x="6172200" y="2907792"/>
            <a:ext cx="2697480" cy="402336"/>
          </a:xfrm>
          <a:prstGeom prst="rect">
            <a:avLst/>
          </a:prstGeom>
          <a:noFill/>
        </p:spPr>
        <p:txBody>
          <a:bodyPr wrap="square">
            <a:spAutoFit/>
          </a:bodyPr>
          <a:lstStyle/>
          <a:p>
            <a:pPr algn="l"/>
            <a:r>
              <a:rPr sz="1300" b="0" i="0">
                <a:solidFill>
                  <a:srgbClr val="1E1E1E"/>
                </a:solidFill>
              </a:rPr>
              <a:t>2.5 hours</a:t>
            </a:r>
          </a:p>
        </p:txBody>
      </p:sp>
      <p:sp>
        <p:nvSpPr>
          <p:cNvPr id="30" name="TextBox 29"/>
          <p:cNvSpPr txBox="1"/>
          <p:nvPr/>
        </p:nvSpPr>
        <p:spPr>
          <a:xfrm>
            <a:off x="8869680" y="2907792"/>
            <a:ext cx="2724912" cy="402336"/>
          </a:xfrm>
          <a:prstGeom prst="rect">
            <a:avLst/>
          </a:prstGeom>
          <a:noFill/>
        </p:spPr>
        <p:txBody>
          <a:bodyPr wrap="square">
            <a:spAutoFit/>
          </a:bodyPr>
          <a:lstStyle/>
          <a:p>
            <a:pPr algn="l"/>
            <a:r>
              <a:rPr sz="1300" b="1" i="0">
                <a:solidFill>
                  <a:srgbClr val="3D7050"/>
                </a:solidFill>
              </a:rPr>
              <a:t>1.5 hrs/day</a:t>
            </a:r>
          </a:p>
        </p:txBody>
      </p:sp>
      <p:sp>
        <p:nvSpPr>
          <p:cNvPr id="31" name="Rectangle 30"/>
          <p:cNvSpPr/>
          <p:nvPr/>
        </p:nvSpPr>
        <p:spPr>
          <a:xfrm>
            <a:off x="731520" y="3419856"/>
            <a:ext cx="10725912" cy="621792"/>
          </a:xfrm>
          <a:prstGeom prst="rect">
            <a:avLst/>
          </a:prstGeom>
          <a:solidFill>
            <a:srgbClr val="FFFFFF">
              <a:alpha val="3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68680" y="3529584"/>
            <a:ext cx="2743200" cy="402336"/>
          </a:xfrm>
          <a:prstGeom prst="rect">
            <a:avLst/>
          </a:prstGeom>
          <a:noFill/>
        </p:spPr>
        <p:txBody>
          <a:bodyPr wrap="square">
            <a:spAutoFit/>
          </a:bodyPr>
          <a:lstStyle/>
          <a:p>
            <a:pPr algn="l"/>
            <a:r>
              <a:rPr sz="1300" b="0" i="0">
                <a:solidFill>
                  <a:srgbClr val="1E1E1E"/>
                </a:solidFill>
              </a:rPr>
              <a:t>Monthly usage (kWh)</a:t>
            </a:r>
          </a:p>
        </p:txBody>
      </p:sp>
      <p:sp>
        <p:nvSpPr>
          <p:cNvPr id="33" name="TextBox 32"/>
          <p:cNvSpPr txBox="1"/>
          <p:nvPr/>
        </p:nvSpPr>
        <p:spPr>
          <a:xfrm>
            <a:off x="3611880" y="3529584"/>
            <a:ext cx="2560320" cy="402336"/>
          </a:xfrm>
          <a:prstGeom prst="rect">
            <a:avLst/>
          </a:prstGeom>
          <a:noFill/>
        </p:spPr>
        <p:txBody>
          <a:bodyPr wrap="square">
            <a:spAutoFit/>
          </a:bodyPr>
          <a:lstStyle/>
          <a:p>
            <a:pPr algn="l"/>
            <a:r>
              <a:rPr sz="1300" b="0" i="0">
                <a:solidFill>
                  <a:srgbClr val="1E1E1E"/>
                </a:solidFill>
              </a:rPr>
              <a:t>0.06 × 4 × 30 = 7.2 kWh</a:t>
            </a:r>
          </a:p>
        </p:txBody>
      </p:sp>
      <p:sp>
        <p:nvSpPr>
          <p:cNvPr id="34" name="TextBox 33"/>
          <p:cNvSpPr txBox="1"/>
          <p:nvPr/>
        </p:nvSpPr>
        <p:spPr>
          <a:xfrm>
            <a:off x="6172200" y="3529584"/>
            <a:ext cx="2697480" cy="402336"/>
          </a:xfrm>
          <a:prstGeom prst="rect">
            <a:avLst/>
          </a:prstGeom>
          <a:noFill/>
        </p:spPr>
        <p:txBody>
          <a:bodyPr wrap="square">
            <a:spAutoFit/>
          </a:bodyPr>
          <a:lstStyle/>
          <a:p>
            <a:pPr algn="l"/>
            <a:r>
              <a:rPr sz="1300" b="0" i="0">
                <a:solidFill>
                  <a:srgbClr val="1E1E1E"/>
                </a:solidFill>
              </a:rPr>
              <a:t>0.06 × 2.5 × 30 = 4.5 kWh</a:t>
            </a:r>
          </a:p>
        </p:txBody>
      </p:sp>
      <p:sp>
        <p:nvSpPr>
          <p:cNvPr id="35" name="TextBox 34"/>
          <p:cNvSpPr txBox="1"/>
          <p:nvPr/>
        </p:nvSpPr>
        <p:spPr>
          <a:xfrm>
            <a:off x="8869680" y="3529584"/>
            <a:ext cx="2724912" cy="402336"/>
          </a:xfrm>
          <a:prstGeom prst="rect">
            <a:avLst/>
          </a:prstGeom>
          <a:noFill/>
        </p:spPr>
        <p:txBody>
          <a:bodyPr wrap="square">
            <a:spAutoFit/>
          </a:bodyPr>
          <a:lstStyle/>
          <a:p>
            <a:pPr algn="l"/>
            <a:r>
              <a:rPr sz="1300" b="1" i="0">
                <a:solidFill>
                  <a:srgbClr val="3D7050"/>
                </a:solidFill>
              </a:rPr>
              <a:t>2.7 kWh</a:t>
            </a:r>
          </a:p>
        </p:txBody>
      </p:sp>
      <p:sp>
        <p:nvSpPr>
          <p:cNvPr id="36" name="Rectangle 35"/>
          <p:cNvSpPr/>
          <p:nvPr/>
        </p:nvSpPr>
        <p:spPr>
          <a:xfrm>
            <a:off x="731520" y="4041648"/>
            <a:ext cx="10725912" cy="621792"/>
          </a:xfrm>
          <a:prstGeom prst="rect">
            <a:avLst/>
          </a:prstGeom>
          <a:solidFill>
            <a:srgbClr val="EAF5ED">
              <a:alpha val="3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868680" y="4151376"/>
            <a:ext cx="2743200" cy="402336"/>
          </a:xfrm>
          <a:prstGeom prst="rect">
            <a:avLst/>
          </a:prstGeom>
          <a:noFill/>
        </p:spPr>
        <p:txBody>
          <a:bodyPr wrap="square">
            <a:spAutoFit/>
          </a:bodyPr>
          <a:lstStyle/>
          <a:p>
            <a:pPr algn="l"/>
            <a:r>
              <a:rPr sz="1300" b="0" i="0">
                <a:solidFill>
                  <a:srgbClr val="1E1E1E"/>
                </a:solidFill>
              </a:rPr>
              <a:t>Cost  @ ₹8/unit</a:t>
            </a:r>
          </a:p>
        </p:txBody>
      </p:sp>
      <p:sp>
        <p:nvSpPr>
          <p:cNvPr id="38" name="TextBox 37"/>
          <p:cNvSpPr txBox="1"/>
          <p:nvPr/>
        </p:nvSpPr>
        <p:spPr>
          <a:xfrm>
            <a:off x="3611880" y="4151376"/>
            <a:ext cx="2560320" cy="402336"/>
          </a:xfrm>
          <a:prstGeom prst="rect">
            <a:avLst/>
          </a:prstGeom>
          <a:noFill/>
        </p:spPr>
        <p:txBody>
          <a:bodyPr wrap="square">
            <a:spAutoFit/>
          </a:bodyPr>
          <a:lstStyle/>
          <a:p>
            <a:pPr algn="l"/>
            <a:r>
              <a:rPr sz="1300" b="0" i="0">
                <a:solidFill>
                  <a:srgbClr val="1E1E1E"/>
                </a:solidFill>
              </a:rPr>
              <a:t>₹ 57.60</a:t>
            </a:r>
          </a:p>
        </p:txBody>
      </p:sp>
      <p:sp>
        <p:nvSpPr>
          <p:cNvPr id="39" name="TextBox 38"/>
          <p:cNvSpPr txBox="1"/>
          <p:nvPr/>
        </p:nvSpPr>
        <p:spPr>
          <a:xfrm>
            <a:off x="6172200" y="4151376"/>
            <a:ext cx="2697480" cy="402336"/>
          </a:xfrm>
          <a:prstGeom prst="rect">
            <a:avLst/>
          </a:prstGeom>
          <a:noFill/>
        </p:spPr>
        <p:txBody>
          <a:bodyPr wrap="square">
            <a:spAutoFit/>
          </a:bodyPr>
          <a:lstStyle/>
          <a:p>
            <a:pPr algn="l"/>
            <a:r>
              <a:rPr sz="1300" b="0" i="0">
                <a:solidFill>
                  <a:srgbClr val="1E1E1E"/>
                </a:solidFill>
              </a:rPr>
              <a:t>₹ 36.00</a:t>
            </a:r>
          </a:p>
        </p:txBody>
      </p:sp>
      <p:sp>
        <p:nvSpPr>
          <p:cNvPr id="40" name="TextBox 39"/>
          <p:cNvSpPr txBox="1"/>
          <p:nvPr/>
        </p:nvSpPr>
        <p:spPr>
          <a:xfrm>
            <a:off x="8869680" y="4151376"/>
            <a:ext cx="2724912" cy="402336"/>
          </a:xfrm>
          <a:prstGeom prst="rect">
            <a:avLst/>
          </a:prstGeom>
          <a:noFill/>
        </p:spPr>
        <p:txBody>
          <a:bodyPr wrap="square">
            <a:spAutoFit/>
          </a:bodyPr>
          <a:lstStyle/>
          <a:p>
            <a:pPr algn="l"/>
            <a:r>
              <a:rPr sz="1300" b="1" i="0">
                <a:solidFill>
                  <a:srgbClr val="3D7050"/>
                </a:solidFill>
              </a:rPr>
              <a:t>₹ 21.60 saved</a:t>
            </a:r>
          </a:p>
        </p:txBody>
      </p:sp>
      <p:sp>
        <p:nvSpPr>
          <p:cNvPr id="41" name="Rectangle 40"/>
          <p:cNvSpPr/>
          <p:nvPr/>
        </p:nvSpPr>
        <p:spPr>
          <a:xfrm>
            <a:off x="731520" y="4663440"/>
            <a:ext cx="10725912" cy="621792"/>
          </a:xfrm>
          <a:prstGeom prst="rect">
            <a:avLst/>
          </a:prstGeom>
          <a:solidFill>
            <a:srgbClr val="FFFFFF">
              <a:alpha val="3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868680" y="4773168"/>
            <a:ext cx="2743200" cy="402336"/>
          </a:xfrm>
          <a:prstGeom prst="rect">
            <a:avLst/>
          </a:prstGeom>
          <a:noFill/>
        </p:spPr>
        <p:txBody>
          <a:bodyPr wrap="square">
            <a:spAutoFit/>
          </a:bodyPr>
          <a:lstStyle/>
          <a:p>
            <a:pPr algn="l"/>
            <a:r>
              <a:rPr sz="1300" b="0" i="0">
                <a:solidFill>
                  <a:srgbClr val="1E1E1E"/>
                </a:solidFill>
              </a:rPr>
              <a:t>Saving %</a:t>
            </a:r>
          </a:p>
        </p:txBody>
      </p:sp>
      <p:sp>
        <p:nvSpPr>
          <p:cNvPr id="43" name="TextBox 42"/>
          <p:cNvSpPr txBox="1"/>
          <p:nvPr/>
        </p:nvSpPr>
        <p:spPr>
          <a:xfrm>
            <a:off x="3611880" y="4773168"/>
            <a:ext cx="2560320" cy="402336"/>
          </a:xfrm>
          <a:prstGeom prst="rect">
            <a:avLst/>
          </a:prstGeom>
          <a:noFill/>
        </p:spPr>
        <p:txBody>
          <a:bodyPr wrap="square">
            <a:spAutoFit/>
          </a:bodyPr>
          <a:lstStyle/>
          <a:p>
            <a:pPr algn="l"/>
            <a:r>
              <a:rPr sz="1300" b="0" i="0">
                <a:solidFill>
                  <a:srgbClr val="1E1E1E"/>
                </a:solidFill>
              </a:rPr>
              <a:t>—</a:t>
            </a:r>
          </a:p>
        </p:txBody>
      </p:sp>
      <p:sp>
        <p:nvSpPr>
          <p:cNvPr id="44" name="TextBox 43"/>
          <p:cNvSpPr txBox="1"/>
          <p:nvPr/>
        </p:nvSpPr>
        <p:spPr>
          <a:xfrm>
            <a:off x="6172200" y="4773168"/>
            <a:ext cx="2697480" cy="402336"/>
          </a:xfrm>
          <a:prstGeom prst="rect">
            <a:avLst/>
          </a:prstGeom>
          <a:noFill/>
        </p:spPr>
        <p:txBody>
          <a:bodyPr wrap="square">
            <a:spAutoFit/>
          </a:bodyPr>
          <a:lstStyle/>
          <a:p>
            <a:pPr algn="l"/>
            <a:r>
              <a:rPr sz="1300" b="0" i="0">
                <a:solidFill>
                  <a:srgbClr val="1E1E1E"/>
                </a:solidFill>
              </a:rPr>
              <a:t>—</a:t>
            </a:r>
          </a:p>
        </p:txBody>
      </p:sp>
      <p:sp>
        <p:nvSpPr>
          <p:cNvPr id="45" name="TextBox 44"/>
          <p:cNvSpPr txBox="1"/>
          <p:nvPr/>
        </p:nvSpPr>
        <p:spPr>
          <a:xfrm>
            <a:off x="8869680" y="4773168"/>
            <a:ext cx="2724912" cy="402336"/>
          </a:xfrm>
          <a:prstGeom prst="rect">
            <a:avLst/>
          </a:prstGeom>
          <a:noFill/>
        </p:spPr>
        <p:txBody>
          <a:bodyPr wrap="square">
            <a:spAutoFit/>
          </a:bodyPr>
          <a:lstStyle/>
          <a:p>
            <a:pPr algn="l"/>
            <a:r>
              <a:rPr sz="1300" b="1" i="0">
                <a:solidFill>
                  <a:srgbClr val="3D7050"/>
                </a:solidFill>
              </a:rPr>
              <a:t>≈  37.5 %</a:t>
            </a:r>
          </a:p>
        </p:txBody>
      </p:sp>
      <p:sp>
        <p:nvSpPr>
          <p:cNvPr id="46" name="Rectangle 45"/>
          <p:cNvSpPr/>
          <p:nvPr/>
        </p:nvSpPr>
        <p:spPr>
          <a:xfrm>
            <a:off x="731520" y="5824728"/>
            <a:ext cx="10725912" cy="365760"/>
          </a:xfrm>
          <a:prstGeom prst="rect">
            <a:avLst/>
          </a:prstGeom>
          <a:solidFill>
            <a:srgbClr val="A8CEAD">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914400" y="5843016"/>
            <a:ext cx="10360152" cy="329184"/>
          </a:xfrm>
          <a:prstGeom prst="rect">
            <a:avLst/>
          </a:prstGeom>
          <a:noFill/>
        </p:spPr>
        <p:txBody>
          <a:bodyPr wrap="square">
            <a:spAutoFit/>
          </a:bodyPr>
          <a:lstStyle/>
          <a:p>
            <a:pPr algn="ctr"/>
            <a:r>
              <a:rPr sz="1300" b="0" i="1">
                <a:solidFill>
                  <a:srgbClr val="0E2418"/>
                </a:solidFill>
              </a:rPr>
              <a:t>◆  PIR range: up to 7 m  |  Time-delay: 30 sec – 5 min  |  False trigger rate: ~2%</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R E S U L T   /   C O N C L U S I O N</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R E S U L T   /   C O N C L U S I O N</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11  </a:t>
            </a:r>
          </a:p>
        </p:txBody>
      </p:sp>
      <p:sp>
        <p:nvSpPr>
          <p:cNvPr id="14" name="Rectangle 13"/>
          <p:cNvSpPr/>
          <p:nvPr/>
        </p:nvSpPr>
        <p:spPr>
          <a:xfrm>
            <a:off x="731520" y="1389888"/>
            <a:ext cx="1618487" cy="29260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4672" y="1408176"/>
            <a:ext cx="1527047" cy="256032"/>
          </a:xfrm>
          <a:prstGeom prst="rect">
            <a:avLst/>
          </a:prstGeom>
          <a:noFill/>
        </p:spPr>
        <p:txBody>
          <a:bodyPr wrap="square">
            <a:spAutoFit/>
          </a:bodyPr>
          <a:lstStyle/>
          <a:p>
            <a:pPr algn="l"/>
            <a:r>
              <a:rPr sz="1200" b="1" i="0">
                <a:solidFill>
                  <a:srgbClr val="FFFFFF"/>
                </a:solidFill>
              </a:rPr>
              <a:t>◆  Key Results</a:t>
            </a:r>
          </a:p>
        </p:txBody>
      </p:sp>
      <p:sp>
        <p:nvSpPr>
          <p:cNvPr id="16" name="Rectangle 15"/>
          <p:cNvSpPr/>
          <p:nvPr/>
        </p:nvSpPr>
        <p:spPr>
          <a:xfrm>
            <a:off x="731520" y="1737360"/>
            <a:ext cx="10725912" cy="548640"/>
          </a:xfrm>
          <a:prstGeom prst="rect">
            <a:avLst/>
          </a:prstGeom>
          <a:solidFill>
            <a:srgbClr val="FAEDEF">
              <a:alpha val="4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31520" y="1737360"/>
            <a:ext cx="402336" cy="5486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31520" y="1828800"/>
            <a:ext cx="402336" cy="402336"/>
          </a:xfrm>
          <a:prstGeom prst="rect">
            <a:avLst/>
          </a:prstGeom>
          <a:noFill/>
        </p:spPr>
        <p:txBody>
          <a:bodyPr wrap="square">
            <a:spAutoFit/>
          </a:bodyPr>
          <a:lstStyle/>
          <a:p>
            <a:pPr algn="ctr"/>
            <a:r>
              <a:rPr sz="1400" b="1" i="0">
                <a:solidFill>
                  <a:srgbClr val="FFFFFF"/>
                </a:solidFill>
              </a:rPr>
              <a:t>✓</a:t>
            </a:r>
          </a:p>
        </p:txBody>
      </p:sp>
      <p:sp>
        <p:nvSpPr>
          <p:cNvPr id="19" name="TextBox 18"/>
          <p:cNvSpPr txBox="1"/>
          <p:nvPr/>
        </p:nvSpPr>
        <p:spPr>
          <a:xfrm>
            <a:off x="1225296" y="1828800"/>
            <a:ext cx="10149840" cy="402336"/>
          </a:xfrm>
          <a:prstGeom prst="rect">
            <a:avLst/>
          </a:prstGeom>
          <a:noFill/>
        </p:spPr>
        <p:txBody>
          <a:bodyPr wrap="square">
            <a:spAutoFit/>
          </a:bodyPr>
          <a:lstStyle/>
          <a:p>
            <a:pPr algn="l"/>
            <a:r>
              <a:rPr sz="1500" b="0" i="0">
                <a:solidFill>
                  <a:srgbClr val="1E1E1E"/>
                </a:solidFill>
              </a:rPr>
              <a:t>Circuit detected human presence and switched ON the fan/light within 0.5–1 second.</a:t>
            </a:r>
          </a:p>
        </p:txBody>
      </p:sp>
      <p:sp>
        <p:nvSpPr>
          <p:cNvPr id="20" name="Rectangle 19"/>
          <p:cNvSpPr/>
          <p:nvPr/>
        </p:nvSpPr>
        <p:spPr>
          <a:xfrm>
            <a:off x="731520" y="2322576"/>
            <a:ext cx="10725912" cy="548640"/>
          </a:xfrm>
          <a:prstGeom prst="rect">
            <a:avLst/>
          </a:prstGeom>
          <a:solidFill>
            <a:srgbClr val="FAEDEF">
              <a:alpha val="4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31520" y="2322576"/>
            <a:ext cx="402336" cy="5486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31520" y="2414016"/>
            <a:ext cx="402336" cy="402336"/>
          </a:xfrm>
          <a:prstGeom prst="rect">
            <a:avLst/>
          </a:prstGeom>
          <a:noFill/>
        </p:spPr>
        <p:txBody>
          <a:bodyPr wrap="square">
            <a:spAutoFit/>
          </a:bodyPr>
          <a:lstStyle/>
          <a:p>
            <a:pPr algn="ctr"/>
            <a:r>
              <a:rPr sz="1400" b="1" i="0">
                <a:solidFill>
                  <a:srgbClr val="FFFFFF"/>
                </a:solidFill>
              </a:rPr>
              <a:t>✓</a:t>
            </a:r>
          </a:p>
        </p:txBody>
      </p:sp>
      <p:sp>
        <p:nvSpPr>
          <p:cNvPr id="23" name="TextBox 22"/>
          <p:cNvSpPr txBox="1"/>
          <p:nvPr/>
        </p:nvSpPr>
        <p:spPr>
          <a:xfrm>
            <a:off x="1225296" y="2414016"/>
            <a:ext cx="10149840" cy="402336"/>
          </a:xfrm>
          <a:prstGeom prst="rect">
            <a:avLst/>
          </a:prstGeom>
          <a:noFill/>
        </p:spPr>
        <p:txBody>
          <a:bodyPr wrap="square">
            <a:spAutoFit/>
          </a:bodyPr>
          <a:lstStyle/>
          <a:p>
            <a:pPr algn="l"/>
            <a:r>
              <a:rPr sz="1500" b="0" i="0">
                <a:solidFill>
                  <a:srgbClr val="1E1E1E"/>
                </a:solidFill>
              </a:rPr>
              <a:t>Device automatically switched OFF after ~60 seconds of no detected motion.</a:t>
            </a:r>
          </a:p>
        </p:txBody>
      </p:sp>
      <p:sp>
        <p:nvSpPr>
          <p:cNvPr id="24" name="Rectangle 23"/>
          <p:cNvSpPr/>
          <p:nvPr/>
        </p:nvSpPr>
        <p:spPr>
          <a:xfrm>
            <a:off x="731520" y="2907792"/>
            <a:ext cx="10725912" cy="548640"/>
          </a:xfrm>
          <a:prstGeom prst="rect">
            <a:avLst/>
          </a:prstGeom>
          <a:solidFill>
            <a:srgbClr val="FAEDEF">
              <a:alpha val="4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31520" y="2907792"/>
            <a:ext cx="402336" cy="5486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31520" y="2999232"/>
            <a:ext cx="402336" cy="402336"/>
          </a:xfrm>
          <a:prstGeom prst="rect">
            <a:avLst/>
          </a:prstGeom>
          <a:noFill/>
        </p:spPr>
        <p:txBody>
          <a:bodyPr wrap="square">
            <a:spAutoFit/>
          </a:bodyPr>
          <a:lstStyle/>
          <a:p>
            <a:pPr algn="ctr"/>
            <a:r>
              <a:rPr sz="1400" b="1" i="0">
                <a:solidFill>
                  <a:srgbClr val="FFFFFF"/>
                </a:solidFill>
              </a:rPr>
              <a:t>✓</a:t>
            </a:r>
          </a:p>
        </p:txBody>
      </p:sp>
      <p:sp>
        <p:nvSpPr>
          <p:cNvPr id="27" name="TextBox 26"/>
          <p:cNvSpPr txBox="1"/>
          <p:nvPr/>
        </p:nvSpPr>
        <p:spPr>
          <a:xfrm>
            <a:off x="1225296" y="2999232"/>
            <a:ext cx="10149840" cy="402336"/>
          </a:xfrm>
          <a:prstGeom prst="rect">
            <a:avLst/>
          </a:prstGeom>
          <a:noFill/>
        </p:spPr>
        <p:txBody>
          <a:bodyPr wrap="square">
            <a:spAutoFit/>
          </a:bodyPr>
          <a:lstStyle/>
          <a:p>
            <a:pPr algn="l"/>
            <a:r>
              <a:rPr sz="1500" b="0" i="0">
                <a:solidFill>
                  <a:srgbClr val="1E1E1E"/>
                </a:solidFill>
              </a:rPr>
              <a:t>Electricity consumption reduced by approximately 37.5% vs manual usage.</a:t>
            </a:r>
          </a:p>
        </p:txBody>
      </p:sp>
      <p:sp>
        <p:nvSpPr>
          <p:cNvPr id="28" name="Rectangle 27"/>
          <p:cNvSpPr/>
          <p:nvPr/>
        </p:nvSpPr>
        <p:spPr>
          <a:xfrm>
            <a:off x="731520" y="3493008"/>
            <a:ext cx="10725912" cy="548640"/>
          </a:xfrm>
          <a:prstGeom prst="rect">
            <a:avLst/>
          </a:prstGeom>
          <a:solidFill>
            <a:srgbClr val="FAEDEF">
              <a:alpha val="42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731520" y="3493008"/>
            <a:ext cx="402336" cy="5486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31520" y="3584448"/>
            <a:ext cx="402336" cy="402336"/>
          </a:xfrm>
          <a:prstGeom prst="rect">
            <a:avLst/>
          </a:prstGeom>
          <a:noFill/>
        </p:spPr>
        <p:txBody>
          <a:bodyPr wrap="square">
            <a:spAutoFit/>
          </a:bodyPr>
          <a:lstStyle/>
          <a:p>
            <a:pPr algn="ctr"/>
            <a:r>
              <a:rPr sz="1400" b="1" i="0">
                <a:solidFill>
                  <a:srgbClr val="FFFFFF"/>
                </a:solidFill>
              </a:rPr>
              <a:t>✓</a:t>
            </a:r>
          </a:p>
        </p:txBody>
      </p:sp>
      <p:sp>
        <p:nvSpPr>
          <p:cNvPr id="31" name="TextBox 30"/>
          <p:cNvSpPr txBox="1"/>
          <p:nvPr/>
        </p:nvSpPr>
        <p:spPr>
          <a:xfrm>
            <a:off x="1225296" y="3584448"/>
            <a:ext cx="10149840" cy="402336"/>
          </a:xfrm>
          <a:prstGeom prst="rect">
            <a:avLst/>
          </a:prstGeom>
          <a:noFill/>
        </p:spPr>
        <p:txBody>
          <a:bodyPr wrap="square">
            <a:spAutoFit/>
          </a:bodyPr>
          <a:lstStyle/>
          <a:p>
            <a:pPr algn="l"/>
            <a:r>
              <a:rPr sz="1500" b="0" i="0">
                <a:solidFill>
                  <a:srgbClr val="1E1E1E"/>
                </a:solidFill>
              </a:rPr>
              <a:t>PIR sensor showed reliable detection up to 5–7 metres range.</a:t>
            </a:r>
          </a:p>
        </p:txBody>
      </p:sp>
      <p:sp>
        <p:nvSpPr>
          <p:cNvPr id="32" name="Rectangle 31"/>
          <p:cNvSpPr/>
          <p:nvPr/>
        </p:nvSpPr>
        <p:spPr>
          <a:xfrm>
            <a:off x="731520" y="4160520"/>
            <a:ext cx="1508760" cy="29260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04672" y="4178808"/>
            <a:ext cx="1417320" cy="256032"/>
          </a:xfrm>
          <a:prstGeom prst="rect">
            <a:avLst/>
          </a:prstGeom>
          <a:noFill/>
        </p:spPr>
        <p:txBody>
          <a:bodyPr wrap="square">
            <a:spAutoFit/>
          </a:bodyPr>
          <a:lstStyle/>
          <a:p>
            <a:pPr algn="l"/>
            <a:r>
              <a:rPr sz="1200" b="1" i="0">
                <a:solidFill>
                  <a:srgbClr val="FFFFFF"/>
                </a:solidFill>
              </a:rPr>
              <a:t>◆  Conclusion</a:t>
            </a:r>
          </a:p>
        </p:txBody>
      </p:sp>
      <p:sp>
        <p:nvSpPr>
          <p:cNvPr id="34" name="Rectangle 33"/>
          <p:cNvSpPr/>
          <p:nvPr/>
        </p:nvSpPr>
        <p:spPr>
          <a:xfrm>
            <a:off x="731520" y="4507992"/>
            <a:ext cx="10725912" cy="196596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731520" y="4507992"/>
            <a:ext cx="64008" cy="196596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60120" y="4617720"/>
            <a:ext cx="10314432" cy="1737360"/>
          </a:xfrm>
          <a:prstGeom prst="rect">
            <a:avLst/>
          </a:prstGeom>
          <a:noFill/>
        </p:spPr>
        <p:txBody>
          <a:bodyPr wrap="square">
            <a:spAutoFit/>
          </a:bodyPr>
          <a:lstStyle/>
          <a:p>
            <a:pPr algn="l"/>
            <a:r>
              <a:rPr sz="1500" b="0" i="0">
                <a:solidFill>
                  <a:srgbClr val="1E1E1E"/>
                </a:solidFill>
              </a:rPr>
              <a:t>Motion-activated control of lights and fans is a simple, cost-effective and highly efficient method to conserve electricity. The project demonstrates that automation using PIR sensors can significantly reduce energy waste in homes, offices and public spaces.
The system is reliable, low-maintenance and can be retrofitted into existing electrical infrastructure without major modifications — making it a practical, scalable solution.</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A P P L I C A T I O N S</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A P P L I C A T I O N S</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12  </a:t>
            </a:r>
          </a:p>
        </p:txBody>
      </p:sp>
      <p:sp>
        <p:nvSpPr>
          <p:cNvPr id="14" name="Rectangle 13"/>
          <p:cNvSpPr/>
          <p:nvPr/>
        </p:nvSpPr>
        <p:spPr>
          <a:xfrm>
            <a:off x="731520" y="1371600"/>
            <a:ext cx="5074920" cy="233172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31520" y="1371600"/>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59536" y="1435608"/>
            <a:ext cx="4818888" cy="329184"/>
          </a:xfrm>
          <a:prstGeom prst="rect">
            <a:avLst/>
          </a:prstGeom>
          <a:noFill/>
        </p:spPr>
        <p:txBody>
          <a:bodyPr wrap="square">
            <a:spAutoFit/>
          </a:bodyPr>
          <a:lstStyle/>
          <a:p>
            <a:pPr algn="l"/>
            <a:r>
              <a:rPr sz="1400" b="1" i="0">
                <a:solidFill>
                  <a:srgbClr val="FFFFFF"/>
                </a:solidFill>
              </a:rPr>
              <a:t>🏠  Residential</a:t>
            </a:r>
          </a:p>
        </p:txBody>
      </p:sp>
      <p:sp>
        <p:nvSpPr>
          <p:cNvPr id="17" name="TextBox 16"/>
          <p:cNvSpPr txBox="1"/>
          <p:nvPr/>
        </p:nvSpPr>
        <p:spPr>
          <a:xfrm>
            <a:off x="877824" y="1865376"/>
            <a:ext cx="4782312" cy="1737360"/>
          </a:xfrm>
          <a:prstGeom prst="rect">
            <a:avLst/>
          </a:prstGeom>
          <a:noFill/>
        </p:spPr>
        <p:txBody>
          <a:bodyPr wrap="square">
            <a:spAutoFit/>
          </a:bodyPr>
          <a:lstStyle/>
          <a:p>
            <a:pPr algn="l">
              <a:spcBef>
                <a:spcPts val="500"/>
              </a:spcBef>
            </a:pPr>
            <a:r>
              <a:rPr sz="1400" b="0" i="0">
                <a:solidFill>
                  <a:srgbClr val="1E1E1E"/>
                </a:solidFill>
              </a:rPr>
              <a:t>  ▸  Corridor, staircase &amp; bathroom auto-lights</a:t>
            </a:r>
          </a:p>
          <a:p>
            <a:pPr algn="l">
              <a:spcBef>
                <a:spcPts val="500"/>
              </a:spcBef>
            </a:pPr>
            <a:r>
              <a:rPr sz="1400" b="0" i="0">
                <a:solidFill>
                  <a:srgbClr val="1E1E1E"/>
                </a:solidFill>
              </a:rPr>
              <a:t>  ▸  Outdoor security motion lights</a:t>
            </a:r>
          </a:p>
          <a:p>
            <a:pPr algn="l">
              <a:spcBef>
                <a:spcPts val="500"/>
              </a:spcBef>
            </a:pPr>
            <a:r>
              <a:rPr sz="1400" b="0" i="0">
                <a:solidFill>
                  <a:srgbClr val="1E1E1E"/>
                </a:solidFill>
              </a:rPr>
              <a:t>  ▸  Smart bedroom fans (off when sleeping)</a:t>
            </a:r>
          </a:p>
        </p:txBody>
      </p:sp>
      <p:sp>
        <p:nvSpPr>
          <p:cNvPr id="18" name="Rectangle 17"/>
          <p:cNvSpPr/>
          <p:nvPr/>
        </p:nvSpPr>
        <p:spPr>
          <a:xfrm>
            <a:off x="6839712" y="1371600"/>
            <a:ext cx="5074920" cy="233172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839712" y="1371600"/>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967728" y="1435608"/>
            <a:ext cx="4818888" cy="329184"/>
          </a:xfrm>
          <a:prstGeom prst="rect">
            <a:avLst/>
          </a:prstGeom>
          <a:noFill/>
        </p:spPr>
        <p:txBody>
          <a:bodyPr wrap="square">
            <a:spAutoFit/>
          </a:bodyPr>
          <a:lstStyle/>
          <a:p>
            <a:pPr algn="l"/>
            <a:r>
              <a:rPr sz="1400" b="1" i="0">
                <a:solidFill>
                  <a:srgbClr val="FFFFFF"/>
                </a:solidFill>
              </a:rPr>
              <a:t>🏢  Commercial</a:t>
            </a:r>
          </a:p>
        </p:txBody>
      </p:sp>
      <p:sp>
        <p:nvSpPr>
          <p:cNvPr id="21" name="TextBox 20"/>
          <p:cNvSpPr txBox="1"/>
          <p:nvPr/>
        </p:nvSpPr>
        <p:spPr>
          <a:xfrm>
            <a:off x="6986016" y="1865376"/>
            <a:ext cx="4782312" cy="1737360"/>
          </a:xfrm>
          <a:prstGeom prst="rect">
            <a:avLst/>
          </a:prstGeom>
          <a:noFill/>
        </p:spPr>
        <p:txBody>
          <a:bodyPr wrap="square">
            <a:spAutoFit/>
          </a:bodyPr>
          <a:lstStyle/>
          <a:p>
            <a:pPr algn="l">
              <a:spcBef>
                <a:spcPts val="500"/>
              </a:spcBef>
            </a:pPr>
            <a:r>
              <a:rPr sz="1400" b="0" i="0">
                <a:solidFill>
                  <a:srgbClr val="1E1E1E"/>
                </a:solidFill>
              </a:rPr>
              <a:t>  ▸  Office rooms &amp; washrooms</a:t>
            </a:r>
          </a:p>
          <a:p>
            <a:pPr algn="l">
              <a:spcBef>
                <a:spcPts val="500"/>
              </a:spcBef>
            </a:pPr>
            <a:r>
              <a:rPr sz="1400" b="0" i="0">
                <a:solidFill>
                  <a:srgbClr val="1E1E1E"/>
                </a:solidFill>
              </a:rPr>
              <a:t>  ▸  School classrooms &amp; library halls</a:t>
            </a:r>
          </a:p>
          <a:p>
            <a:pPr algn="l">
              <a:spcBef>
                <a:spcPts val="500"/>
              </a:spcBef>
            </a:pPr>
            <a:r>
              <a:rPr sz="1400" b="0" i="0">
                <a:solidFill>
                  <a:srgbClr val="1E1E1E"/>
                </a:solidFill>
              </a:rPr>
              <a:t>  ▸  Hospital corridors &amp; waiting areas</a:t>
            </a:r>
          </a:p>
        </p:txBody>
      </p:sp>
      <p:sp>
        <p:nvSpPr>
          <p:cNvPr id="22" name="Rectangle 21"/>
          <p:cNvSpPr/>
          <p:nvPr/>
        </p:nvSpPr>
        <p:spPr>
          <a:xfrm>
            <a:off x="731520" y="3822192"/>
            <a:ext cx="5074920" cy="233172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731520" y="3822192"/>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59536" y="3886200"/>
            <a:ext cx="4818888" cy="329184"/>
          </a:xfrm>
          <a:prstGeom prst="rect">
            <a:avLst/>
          </a:prstGeom>
          <a:noFill/>
        </p:spPr>
        <p:txBody>
          <a:bodyPr wrap="square">
            <a:spAutoFit/>
          </a:bodyPr>
          <a:lstStyle/>
          <a:p>
            <a:pPr algn="l"/>
            <a:r>
              <a:rPr sz="1400" b="1" i="0">
                <a:solidFill>
                  <a:srgbClr val="FFFFFF"/>
                </a:solidFill>
              </a:rPr>
              <a:t>🏭  Industrial</a:t>
            </a:r>
          </a:p>
        </p:txBody>
      </p:sp>
      <p:sp>
        <p:nvSpPr>
          <p:cNvPr id="25" name="TextBox 24"/>
          <p:cNvSpPr txBox="1"/>
          <p:nvPr/>
        </p:nvSpPr>
        <p:spPr>
          <a:xfrm>
            <a:off x="877824" y="4315968"/>
            <a:ext cx="4782312" cy="1737360"/>
          </a:xfrm>
          <a:prstGeom prst="rect">
            <a:avLst/>
          </a:prstGeom>
          <a:noFill/>
        </p:spPr>
        <p:txBody>
          <a:bodyPr wrap="square">
            <a:spAutoFit/>
          </a:bodyPr>
          <a:lstStyle/>
          <a:p>
            <a:pPr algn="l">
              <a:spcBef>
                <a:spcPts val="500"/>
              </a:spcBef>
            </a:pPr>
            <a:r>
              <a:rPr sz="1400" b="0" i="0">
                <a:solidFill>
                  <a:srgbClr val="1E1E1E"/>
                </a:solidFill>
              </a:rPr>
              <a:t>  ▸  Warehouses and storage units</a:t>
            </a:r>
          </a:p>
          <a:p>
            <a:pPr algn="l">
              <a:spcBef>
                <a:spcPts val="500"/>
              </a:spcBef>
            </a:pPr>
            <a:r>
              <a:rPr sz="1400" b="0" i="0">
                <a:solidFill>
                  <a:srgbClr val="1E1E1E"/>
                </a:solidFill>
              </a:rPr>
              <a:t>  ▸  Street lights with motion override</a:t>
            </a:r>
          </a:p>
          <a:p>
            <a:pPr algn="l">
              <a:spcBef>
                <a:spcPts val="500"/>
              </a:spcBef>
            </a:pPr>
            <a:r>
              <a:rPr sz="1400" b="0" i="0">
                <a:solidFill>
                  <a:srgbClr val="1E1E1E"/>
                </a:solidFill>
              </a:rPr>
              <a:t>  ▸  Shopping mall common areas</a:t>
            </a:r>
          </a:p>
        </p:txBody>
      </p:sp>
      <p:sp>
        <p:nvSpPr>
          <p:cNvPr id="26" name="Rectangle 25"/>
          <p:cNvSpPr/>
          <p:nvPr/>
        </p:nvSpPr>
        <p:spPr>
          <a:xfrm>
            <a:off x="6839712" y="3822192"/>
            <a:ext cx="5074920" cy="233172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6839712" y="3822192"/>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967728" y="3886200"/>
            <a:ext cx="4818888" cy="329184"/>
          </a:xfrm>
          <a:prstGeom prst="rect">
            <a:avLst/>
          </a:prstGeom>
          <a:noFill/>
        </p:spPr>
        <p:txBody>
          <a:bodyPr wrap="square">
            <a:spAutoFit/>
          </a:bodyPr>
          <a:lstStyle/>
          <a:p>
            <a:pPr algn="l"/>
            <a:r>
              <a:rPr sz="1400" b="1" i="0">
                <a:solidFill>
                  <a:srgbClr val="FFFFFF"/>
                </a:solidFill>
              </a:rPr>
              <a:t>🔒  Security &amp; IoT</a:t>
            </a:r>
          </a:p>
        </p:txBody>
      </p:sp>
      <p:sp>
        <p:nvSpPr>
          <p:cNvPr id="29" name="TextBox 28"/>
          <p:cNvSpPr txBox="1"/>
          <p:nvPr/>
        </p:nvSpPr>
        <p:spPr>
          <a:xfrm>
            <a:off x="6986016" y="4315968"/>
            <a:ext cx="4782312" cy="1737360"/>
          </a:xfrm>
          <a:prstGeom prst="rect">
            <a:avLst/>
          </a:prstGeom>
          <a:noFill/>
        </p:spPr>
        <p:txBody>
          <a:bodyPr wrap="square">
            <a:spAutoFit/>
          </a:bodyPr>
          <a:lstStyle/>
          <a:p>
            <a:pPr algn="l">
              <a:spcBef>
                <a:spcPts val="500"/>
              </a:spcBef>
            </a:pPr>
            <a:r>
              <a:rPr sz="1400" b="0" i="0">
                <a:solidFill>
                  <a:srgbClr val="1E1E1E"/>
                </a:solidFill>
              </a:rPr>
              <a:t>  ▸  Intruder detection &amp; alarm trigger</a:t>
            </a:r>
          </a:p>
          <a:p>
            <a:pPr algn="l">
              <a:spcBef>
                <a:spcPts val="500"/>
              </a:spcBef>
            </a:pPr>
            <a:r>
              <a:rPr sz="1400" b="0" i="0">
                <a:solidFill>
                  <a:srgbClr val="1E1E1E"/>
                </a:solidFill>
              </a:rPr>
              <a:t>  ▸  CCTV activation on motion</a:t>
            </a:r>
          </a:p>
          <a:p>
            <a:pPr algn="l">
              <a:spcBef>
                <a:spcPts val="500"/>
              </a:spcBef>
            </a:pPr>
            <a:r>
              <a:rPr sz="1400" b="0" i="0">
                <a:solidFill>
                  <a:srgbClr val="1E1E1E"/>
                </a:solidFill>
              </a:rPr>
              <a:t>  ▸  Smart home / IoT integration</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A D V A N T A G E S   &amp;   L I M I T A T I O N S</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A D V A N T A G E S   &amp;   L I M I T A T I O N S</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13  </a:t>
            </a:r>
          </a:p>
        </p:txBody>
      </p:sp>
      <p:sp>
        <p:nvSpPr>
          <p:cNvPr id="14" name="Rectangle 13"/>
          <p:cNvSpPr/>
          <p:nvPr/>
        </p:nvSpPr>
        <p:spPr>
          <a:xfrm>
            <a:off x="685800" y="1371600"/>
            <a:ext cx="5166360" cy="5376672"/>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85800" y="1371600"/>
            <a:ext cx="5166360" cy="457200"/>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2960" y="1417320"/>
            <a:ext cx="4892040" cy="365760"/>
          </a:xfrm>
          <a:prstGeom prst="rect">
            <a:avLst/>
          </a:prstGeom>
          <a:noFill/>
        </p:spPr>
        <p:txBody>
          <a:bodyPr wrap="square">
            <a:spAutoFit/>
          </a:bodyPr>
          <a:lstStyle/>
          <a:p>
            <a:pPr algn="l"/>
            <a:r>
              <a:rPr sz="1500" b="1" i="0">
                <a:solidFill>
                  <a:srgbClr val="FFFFFF"/>
                </a:solidFill>
              </a:rPr>
              <a:t>✅   ADVANTAGES</a:t>
            </a:r>
          </a:p>
        </p:txBody>
      </p:sp>
      <p:sp>
        <p:nvSpPr>
          <p:cNvPr id="17" name="Rectangle 16"/>
          <p:cNvSpPr/>
          <p:nvPr/>
        </p:nvSpPr>
        <p:spPr>
          <a:xfrm>
            <a:off x="804672" y="208483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24128" y="1956816"/>
            <a:ext cx="4709160" cy="493776"/>
          </a:xfrm>
          <a:prstGeom prst="rect">
            <a:avLst/>
          </a:prstGeom>
          <a:noFill/>
        </p:spPr>
        <p:txBody>
          <a:bodyPr wrap="square">
            <a:spAutoFit/>
          </a:bodyPr>
          <a:lstStyle/>
          <a:p>
            <a:pPr algn="l"/>
            <a:r>
              <a:rPr sz="1400" b="0" i="0">
                <a:solidFill>
                  <a:srgbClr val="1E1E1E"/>
                </a:solidFill>
              </a:rPr>
              <a:t>30–50% electricity savings on usage</a:t>
            </a:r>
          </a:p>
        </p:txBody>
      </p:sp>
      <p:sp>
        <p:nvSpPr>
          <p:cNvPr id="19" name="Rectangle 18"/>
          <p:cNvSpPr/>
          <p:nvPr/>
        </p:nvSpPr>
        <p:spPr>
          <a:xfrm>
            <a:off x="804672" y="267919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24128" y="2551176"/>
            <a:ext cx="4709160" cy="493776"/>
          </a:xfrm>
          <a:prstGeom prst="rect">
            <a:avLst/>
          </a:prstGeom>
          <a:noFill/>
        </p:spPr>
        <p:txBody>
          <a:bodyPr wrap="square">
            <a:spAutoFit/>
          </a:bodyPr>
          <a:lstStyle/>
          <a:p>
            <a:pPr algn="l"/>
            <a:r>
              <a:rPr sz="1400" b="0" i="0">
                <a:solidFill>
                  <a:srgbClr val="1E1E1E"/>
                </a:solidFill>
              </a:rPr>
              <a:t>Fully automatic — no intervention needed</a:t>
            </a:r>
          </a:p>
        </p:txBody>
      </p:sp>
      <p:sp>
        <p:nvSpPr>
          <p:cNvPr id="21" name="Rectangle 20"/>
          <p:cNvSpPr/>
          <p:nvPr/>
        </p:nvSpPr>
        <p:spPr>
          <a:xfrm>
            <a:off x="804672" y="327355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24128" y="3145536"/>
            <a:ext cx="4709160" cy="493776"/>
          </a:xfrm>
          <a:prstGeom prst="rect">
            <a:avLst/>
          </a:prstGeom>
          <a:noFill/>
        </p:spPr>
        <p:txBody>
          <a:bodyPr wrap="square">
            <a:spAutoFit/>
          </a:bodyPr>
          <a:lstStyle/>
          <a:p>
            <a:pPr algn="l"/>
            <a:r>
              <a:rPr sz="1400" b="0" i="0">
                <a:solidFill>
                  <a:srgbClr val="1E1E1E"/>
                </a:solidFill>
              </a:rPr>
              <a:t>Low cost  (PIR modules ₹50–₹150)</a:t>
            </a:r>
          </a:p>
        </p:txBody>
      </p:sp>
      <p:sp>
        <p:nvSpPr>
          <p:cNvPr id="23" name="Rectangle 22"/>
          <p:cNvSpPr/>
          <p:nvPr/>
        </p:nvSpPr>
        <p:spPr>
          <a:xfrm>
            <a:off x="804672" y="386791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24128" y="3739896"/>
            <a:ext cx="4709160" cy="493776"/>
          </a:xfrm>
          <a:prstGeom prst="rect">
            <a:avLst/>
          </a:prstGeom>
          <a:noFill/>
        </p:spPr>
        <p:txBody>
          <a:bodyPr wrap="square">
            <a:spAutoFit/>
          </a:bodyPr>
          <a:lstStyle/>
          <a:p>
            <a:pPr algn="l"/>
            <a:r>
              <a:rPr sz="1400" b="0" i="0">
                <a:solidFill>
                  <a:srgbClr val="1E1E1E"/>
                </a:solidFill>
              </a:rPr>
              <a:t>Easy to install &amp; retrofit</a:t>
            </a:r>
          </a:p>
        </p:txBody>
      </p:sp>
      <p:sp>
        <p:nvSpPr>
          <p:cNvPr id="25" name="Rectangle 24"/>
          <p:cNvSpPr/>
          <p:nvPr/>
        </p:nvSpPr>
        <p:spPr>
          <a:xfrm>
            <a:off x="804672" y="446227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24128" y="4334256"/>
            <a:ext cx="4709160" cy="493776"/>
          </a:xfrm>
          <a:prstGeom prst="rect">
            <a:avLst/>
          </a:prstGeom>
          <a:noFill/>
        </p:spPr>
        <p:txBody>
          <a:bodyPr wrap="square">
            <a:spAutoFit/>
          </a:bodyPr>
          <a:lstStyle/>
          <a:p>
            <a:pPr algn="l"/>
            <a:r>
              <a:rPr sz="1400" b="0" i="0">
                <a:solidFill>
                  <a:srgbClr val="1E1E1E"/>
                </a:solidFill>
              </a:rPr>
              <a:t>Enhances security (lights on intrusion)</a:t>
            </a:r>
          </a:p>
        </p:txBody>
      </p:sp>
      <p:sp>
        <p:nvSpPr>
          <p:cNvPr id="27" name="Rectangle 26"/>
          <p:cNvSpPr/>
          <p:nvPr/>
        </p:nvSpPr>
        <p:spPr>
          <a:xfrm>
            <a:off x="804672" y="505663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24128" y="4928616"/>
            <a:ext cx="4709160" cy="493776"/>
          </a:xfrm>
          <a:prstGeom prst="rect">
            <a:avLst/>
          </a:prstGeom>
          <a:noFill/>
        </p:spPr>
        <p:txBody>
          <a:bodyPr wrap="square">
            <a:spAutoFit/>
          </a:bodyPr>
          <a:lstStyle/>
          <a:p>
            <a:pPr algn="l"/>
            <a:r>
              <a:rPr sz="1400" b="0" i="0">
                <a:solidFill>
                  <a:srgbClr val="1E1E1E"/>
                </a:solidFill>
              </a:rPr>
              <a:t>Long lifespan — solid-state sensing</a:t>
            </a:r>
          </a:p>
        </p:txBody>
      </p:sp>
      <p:sp>
        <p:nvSpPr>
          <p:cNvPr id="29" name="Rectangle 28"/>
          <p:cNvSpPr/>
          <p:nvPr/>
        </p:nvSpPr>
        <p:spPr>
          <a:xfrm>
            <a:off x="804672" y="5650992"/>
            <a:ext cx="128016" cy="128016"/>
          </a:xfrm>
          <a:prstGeom prst="rect">
            <a:avLst/>
          </a:prstGeom>
          <a:solidFill>
            <a:srgbClr val="44BB4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24128" y="5522976"/>
            <a:ext cx="4709160" cy="493776"/>
          </a:xfrm>
          <a:prstGeom prst="rect">
            <a:avLst/>
          </a:prstGeom>
          <a:noFill/>
        </p:spPr>
        <p:txBody>
          <a:bodyPr wrap="square">
            <a:spAutoFit/>
          </a:bodyPr>
          <a:lstStyle/>
          <a:p>
            <a:pPr algn="l"/>
            <a:r>
              <a:rPr sz="1400" b="0" i="0">
                <a:solidFill>
                  <a:srgbClr val="1E1E1E"/>
                </a:solidFill>
              </a:rPr>
              <a:t>Reduces carbon footprint</a:t>
            </a:r>
          </a:p>
        </p:txBody>
      </p:sp>
      <p:sp>
        <p:nvSpPr>
          <p:cNvPr id="31" name="Rectangle 30"/>
          <p:cNvSpPr/>
          <p:nvPr/>
        </p:nvSpPr>
        <p:spPr>
          <a:xfrm>
            <a:off x="5961888" y="1371600"/>
            <a:ext cx="54864" cy="537667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153912" y="1371600"/>
            <a:ext cx="5349240" cy="5376672"/>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6153912" y="1371600"/>
            <a:ext cx="5349240" cy="457200"/>
          </a:xfrm>
          <a:prstGeom prst="rect">
            <a:avLst/>
          </a:prstGeom>
          <a:gradFill>
            <a:gsLst>
              <a:gs pos="0">
                <a:srgbClr val="3A101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6291072" y="1417320"/>
            <a:ext cx="5074920" cy="365760"/>
          </a:xfrm>
          <a:prstGeom prst="rect">
            <a:avLst/>
          </a:prstGeom>
          <a:noFill/>
        </p:spPr>
        <p:txBody>
          <a:bodyPr wrap="square">
            <a:spAutoFit/>
          </a:bodyPr>
          <a:lstStyle/>
          <a:p>
            <a:pPr algn="l"/>
            <a:r>
              <a:rPr sz="1500" b="1" i="0">
                <a:solidFill>
                  <a:srgbClr val="FFFFFF"/>
                </a:solidFill>
              </a:rPr>
              <a:t>❌   LIMITATIONS</a:t>
            </a:r>
          </a:p>
        </p:txBody>
      </p:sp>
      <p:sp>
        <p:nvSpPr>
          <p:cNvPr id="35" name="Rectangle 34"/>
          <p:cNvSpPr/>
          <p:nvPr/>
        </p:nvSpPr>
        <p:spPr>
          <a:xfrm>
            <a:off x="6272784" y="208483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492240" y="1956816"/>
            <a:ext cx="4892040" cy="493776"/>
          </a:xfrm>
          <a:prstGeom prst="rect">
            <a:avLst/>
          </a:prstGeom>
          <a:noFill/>
        </p:spPr>
        <p:txBody>
          <a:bodyPr wrap="square">
            <a:spAutoFit/>
          </a:bodyPr>
          <a:lstStyle/>
          <a:p>
            <a:pPr algn="l"/>
            <a:r>
              <a:rPr sz="1400" b="0" i="0">
                <a:solidFill>
                  <a:srgbClr val="1E1E1E"/>
                </a:solidFill>
              </a:rPr>
              <a:t>Cannot detect stationary people</a:t>
            </a:r>
          </a:p>
        </p:txBody>
      </p:sp>
      <p:sp>
        <p:nvSpPr>
          <p:cNvPr id="37" name="Rectangle 36"/>
          <p:cNvSpPr/>
          <p:nvPr/>
        </p:nvSpPr>
        <p:spPr>
          <a:xfrm>
            <a:off x="6272784" y="267919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492240" y="2551176"/>
            <a:ext cx="4892040" cy="493776"/>
          </a:xfrm>
          <a:prstGeom prst="rect">
            <a:avLst/>
          </a:prstGeom>
          <a:noFill/>
        </p:spPr>
        <p:txBody>
          <a:bodyPr wrap="square">
            <a:spAutoFit/>
          </a:bodyPr>
          <a:lstStyle/>
          <a:p>
            <a:pPr algn="l"/>
            <a:r>
              <a:rPr sz="1400" b="0" i="0">
                <a:solidFill>
                  <a:srgbClr val="1E1E1E"/>
                </a:solidFill>
              </a:rPr>
              <a:t>False triggers from pets or hot air</a:t>
            </a:r>
          </a:p>
        </p:txBody>
      </p:sp>
      <p:sp>
        <p:nvSpPr>
          <p:cNvPr id="39" name="Rectangle 38"/>
          <p:cNvSpPr/>
          <p:nvPr/>
        </p:nvSpPr>
        <p:spPr>
          <a:xfrm>
            <a:off x="6272784" y="327355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6492240" y="3145536"/>
            <a:ext cx="4892040" cy="493776"/>
          </a:xfrm>
          <a:prstGeom prst="rect">
            <a:avLst/>
          </a:prstGeom>
          <a:noFill/>
        </p:spPr>
        <p:txBody>
          <a:bodyPr wrap="square">
            <a:spAutoFit/>
          </a:bodyPr>
          <a:lstStyle/>
          <a:p>
            <a:pPr algn="l"/>
            <a:r>
              <a:rPr sz="1400" b="0" i="0">
                <a:solidFill>
                  <a:srgbClr val="1E1E1E"/>
                </a:solidFill>
              </a:rPr>
              <a:t>Limited angle (~120°) &amp; range (~7 m)</a:t>
            </a:r>
          </a:p>
        </p:txBody>
      </p:sp>
      <p:sp>
        <p:nvSpPr>
          <p:cNvPr id="41" name="Rectangle 40"/>
          <p:cNvSpPr/>
          <p:nvPr/>
        </p:nvSpPr>
        <p:spPr>
          <a:xfrm>
            <a:off x="6272784" y="386791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6492240" y="3739896"/>
            <a:ext cx="4892040" cy="493776"/>
          </a:xfrm>
          <a:prstGeom prst="rect">
            <a:avLst/>
          </a:prstGeom>
          <a:noFill/>
        </p:spPr>
        <p:txBody>
          <a:bodyPr wrap="square">
            <a:spAutoFit/>
          </a:bodyPr>
          <a:lstStyle/>
          <a:p>
            <a:pPr algn="l"/>
            <a:r>
              <a:rPr sz="1400" b="0" i="0">
                <a:solidFill>
                  <a:srgbClr val="1E1E1E"/>
                </a:solidFill>
              </a:rPr>
              <a:t>No detection through glass or walls</a:t>
            </a:r>
          </a:p>
        </p:txBody>
      </p:sp>
      <p:sp>
        <p:nvSpPr>
          <p:cNvPr id="43" name="Rectangle 42"/>
          <p:cNvSpPr/>
          <p:nvPr/>
        </p:nvSpPr>
        <p:spPr>
          <a:xfrm>
            <a:off x="6272784" y="446227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492240" y="4334256"/>
            <a:ext cx="4892040" cy="493776"/>
          </a:xfrm>
          <a:prstGeom prst="rect">
            <a:avLst/>
          </a:prstGeom>
          <a:noFill/>
        </p:spPr>
        <p:txBody>
          <a:bodyPr wrap="square">
            <a:spAutoFit/>
          </a:bodyPr>
          <a:lstStyle/>
          <a:p>
            <a:pPr algn="l"/>
            <a:r>
              <a:rPr sz="1400" b="0" i="0">
                <a:solidFill>
                  <a:srgbClr val="1E1E1E"/>
                </a:solidFill>
              </a:rPr>
              <a:t>Reduced sensitivity in cold environments</a:t>
            </a:r>
          </a:p>
        </p:txBody>
      </p:sp>
      <p:sp>
        <p:nvSpPr>
          <p:cNvPr id="45" name="Rectangle 44"/>
          <p:cNvSpPr/>
          <p:nvPr/>
        </p:nvSpPr>
        <p:spPr>
          <a:xfrm>
            <a:off x="6272784" y="5056632"/>
            <a:ext cx="128016" cy="128016"/>
          </a:xfrm>
          <a:prstGeom prst="rect">
            <a:avLst/>
          </a:prstGeom>
          <a:solidFill>
            <a:srgbClr val="CC3333"/>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6492240" y="4928616"/>
            <a:ext cx="4892040" cy="493776"/>
          </a:xfrm>
          <a:prstGeom prst="rect">
            <a:avLst/>
          </a:prstGeom>
          <a:noFill/>
        </p:spPr>
        <p:txBody>
          <a:bodyPr wrap="square">
            <a:spAutoFit/>
          </a:bodyPr>
          <a:lstStyle/>
          <a:p>
            <a:pPr algn="l"/>
            <a:r>
              <a:rPr sz="1400" b="0" i="0">
                <a:solidFill>
                  <a:srgbClr val="1E1E1E"/>
                </a:solidFill>
              </a:rPr>
              <a:t>60-sec warm-up time after power-on</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P R E C A U T I O N S</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P R E C A U T I O N S</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14  </a:t>
            </a:r>
          </a:p>
        </p:txBody>
      </p:sp>
      <p:sp>
        <p:nvSpPr>
          <p:cNvPr id="14" name="Rectangle 13"/>
          <p:cNvSpPr/>
          <p:nvPr/>
        </p:nvSpPr>
        <p:spPr>
          <a:xfrm>
            <a:off x="713232" y="1371600"/>
            <a:ext cx="5074920" cy="237744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13232" y="1371600"/>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41248" y="1435608"/>
            <a:ext cx="4818888" cy="329184"/>
          </a:xfrm>
          <a:prstGeom prst="rect">
            <a:avLst/>
          </a:prstGeom>
          <a:noFill/>
        </p:spPr>
        <p:txBody>
          <a:bodyPr wrap="square">
            <a:spAutoFit/>
          </a:bodyPr>
          <a:lstStyle/>
          <a:p>
            <a:pPr algn="l"/>
            <a:r>
              <a:rPr sz="1400" b="1" i="0">
                <a:solidFill>
                  <a:srgbClr val="FFFFFF"/>
                </a:solidFill>
              </a:rPr>
              <a:t>⚡ Electrical Safety</a:t>
            </a:r>
          </a:p>
        </p:txBody>
      </p:sp>
      <p:sp>
        <p:nvSpPr>
          <p:cNvPr id="17" name="TextBox 16"/>
          <p:cNvSpPr txBox="1"/>
          <p:nvPr/>
        </p:nvSpPr>
        <p:spPr>
          <a:xfrm>
            <a:off x="877824" y="1865376"/>
            <a:ext cx="4709160" cy="1828800"/>
          </a:xfrm>
          <a:prstGeom prst="rect">
            <a:avLst/>
          </a:prstGeom>
          <a:noFill/>
        </p:spPr>
        <p:txBody>
          <a:bodyPr wrap="square">
            <a:spAutoFit/>
          </a:bodyPr>
          <a:lstStyle/>
          <a:p>
            <a:pPr algn="l">
              <a:spcBef>
                <a:spcPts val="500"/>
              </a:spcBef>
            </a:pPr>
            <a:r>
              <a:rPr sz="1300" b="0" i="0">
                <a:solidFill>
                  <a:srgbClr val="1E1E1E"/>
                </a:solidFill>
              </a:rPr>
              <a:t>▸  Never connect relay to 230V AC without insulation and adult supervision.</a:t>
            </a:r>
          </a:p>
          <a:p>
            <a:pPr algn="l">
              <a:spcBef>
                <a:spcPts val="500"/>
              </a:spcBef>
            </a:pPr>
            <a:r>
              <a:rPr sz="1300" b="0" i="0">
                <a:solidFill>
                  <a:srgbClr val="1E1E1E"/>
                </a:solidFill>
              </a:rPr>
              <a:t>▸  Ensure all connections are firm with no exposed bare wires.</a:t>
            </a:r>
          </a:p>
          <a:p>
            <a:pPr algn="l">
              <a:spcBef>
                <a:spcPts val="500"/>
              </a:spcBef>
            </a:pPr>
            <a:r>
              <a:rPr sz="1300" b="0" i="0">
                <a:solidFill>
                  <a:srgbClr val="1E1E1E"/>
                </a:solidFill>
              </a:rPr>
              <a:t>▸  Use regulated 5V/2A power supply to prevent component damage.</a:t>
            </a:r>
          </a:p>
        </p:txBody>
      </p:sp>
      <p:sp>
        <p:nvSpPr>
          <p:cNvPr id="18" name="Rectangle 17"/>
          <p:cNvSpPr/>
          <p:nvPr/>
        </p:nvSpPr>
        <p:spPr>
          <a:xfrm>
            <a:off x="6821424" y="1371600"/>
            <a:ext cx="5074920" cy="237744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821424" y="1371600"/>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949440" y="1435608"/>
            <a:ext cx="4818888" cy="329184"/>
          </a:xfrm>
          <a:prstGeom prst="rect">
            <a:avLst/>
          </a:prstGeom>
          <a:noFill/>
        </p:spPr>
        <p:txBody>
          <a:bodyPr wrap="square">
            <a:spAutoFit/>
          </a:bodyPr>
          <a:lstStyle/>
          <a:p>
            <a:pPr algn="l"/>
            <a:r>
              <a:rPr sz="1400" b="1" i="0">
                <a:solidFill>
                  <a:srgbClr val="FFFFFF"/>
                </a:solidFill>
              </a:rPr>
              <a:t>👁 Sensor Placement</a:t>
            </a:r>
          </a:p>
        </p:txBody>
      </p:sp>
      <p:sp>
        <p:nvSpPr>
          <p:cNvPr id="21" name="TextBox 20"/>
          <p:cNvSpPr txBox="1"/>
          <p:nvPr/>
        </p:nvSpPr>
        <p:spPr>
          <a:xfrm>
            <a:off x="6986016" y="1865376"/>
            <a:ext cx="4709160" cy="1828800"/>
          </a:xfrm>
          <a:prstGeom prst="rect">
            <a:avLst/>
          </a:prstGeom>
          <a:noFill/>
        </p:spPr>
        <p:txBody>
          <a:bodyPr wrap="square">
            <a:spAutoFit/>
          </a:bodyPr>
          <a:lstStyle/>
          <a:p>
            <a:pPr algn="l">
              <a:spcBef>
                <a:spcPts val="500"/>
              </a:spcBef>
            </a:pPr>
            <a:r>
              <a:rPr sz="1300" b="0" i="0">
                <a:solidFill>
                  <a:srgbClr val="1E1E1E"/>
                </a:solidFill>
              </a:rPr>
              <a:t>▸  Do NOT expose PIR dome to direct sunlight — causes false triggers.</a:t>
            </a:r>
          </a:p>
          <a:p>
            <a:pPr algn="l">
              <a:spcBef>
                <a:spcPts val="500"/>
              </a:spcBef>
            </a:pPr>
            <a:r>
              <a:rPr sz="1300" b="0" i="0">
                <a:solidFill>
                  <a:srgbClr val="1E1E1E"/>
                </a:solidFill>
              </a:rPr>
              <a:t>▸  Mount sensor away from air vents, heaters and AC outlets.</a:t>
            </a:r>
          </a:p>
          <a:p>
            <a:pPr algn="l">
              <a:spcBef>
                <a:spcPts val="500"/>
              </a:spcBef>
            </a:pPr>
            <a:r>
              <a:rPr sz="1300" b="0" i="0">
                <a:solidFill>
                  <a:srgbClr val="1E1E1E"/>
                </a:solidFill>
              </a:rPr>
              <a:t>▸  Allow 30–60 seconds warm-up time after powering the PIR ON.</a:t>
            </a:r>
          </a:p>
        </p:txBody>
      </p:sp>
      <p:sp>
        <p:nvSpPr>
          <p:cNvPr id="22" name="Rectangle 21"/>
          <p:cNvSpPr/>
          <p:nvPr/>
        </p:nvSpPr>
        <p:spPr>
          <a:xfrm>
            <a:off x="713232" y="3858768"/>
            <a:ext cx="5074920" cy="237744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713232" y="3858768"/>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841248" y="3922776"/>
            <a:ext cx="4818888" cy="329184"/>
          </a:xfrm>
          <a:prstGeom prst="rect">
            <a:avLst/>
          </a:prstGeom>
          <a:noFill/>
        </p:spPr>
        <p:txBody>
          <a:bodyPr wrap="square">
            <a:spAutoFit/>
          </a:bodyPr>
          <a:lstStyle/>
          <a:p>
            <a:pPr algn="l"/>
            <a:r>
              <a:rPr sz="1400" b="1" i="0">
                <a:solidFill>
                  <a:srgbClr val="FFFFFF"/>
                </a:solidFill>
              </a:rPr>
              <a:t>🔧 Circuit Assembly</a:t>
            </a:r>
          </a:p>
        </p:txBody>
      </p:sp>
      <p:sp>
        <p:nvSpPr>
          <p:cNvPr id="25" name="TextBox 24"/>
          <p:cNvSpPr txBox="1"/>
          <p:nvPr/>
        </p:nvSpPr>
        <p:spPr>
          <a:xfrm>
            <a:off x="877824" y="4352544"/>
            <a:ext cx="4709160" cy="1828800"/>
          </a:xfrm>
          <a:prstGeom prst="rect">
            <a:avLst/>
          </a:prstGeom>
          <a:noFill/>
        </p:spPr>
        <p:txBody>
          <a:bodyPr wrap="square">
            <a:spAutoFit/>
          </a:bodyPr>
          <a:lstStyle/>
          <a:p>
            <a:pPr algn="l">
              <a:spcBef>
                <a:spcPts val="500"/>
              </a:spcBef>
            </a:pPr>
            <a:r>
              <a:rPr sz="1300" b="0" i="0">
                <a:solidFill>
                  <a:srgbClr val="1E1E1E"/>
                </a:solidFill>
              </a:rPr>
              <a:t>▸  Double-check polarity of capacitors, diode and transistor before powering.</a:t>
            </a:r>
          </a:p>
          <a:p>
            <a:pPr algn="l">
              <a:spcBef>
                <a:spcPts val="500"/>
              </a:spcBef>
            </a:pPr>
            <a:r>
              <a:rPr sz="1300" b="0" i="0">
                <a:solidFill>
                  <a:srgbClr val="1E1E1E"/>
                </a:solidFill>
              </a:rPr>
              <a:t>▸  Always use a flyback diode (1N4007) across the relay coil.</a:t>
            </a:r>
          </a:p>
          <a:p>
            <a:pPr algn="l">
              <a:spcBef>
                <a:spcPts val="500"/>
              </a:spcBef>
            </a:pPr>
            <a:r>
              <a:rPr sz="1300" b="0" i="0">
                <a:solidFill>
                  <a:srgbClr val="1E1E1E"/>
                </a:solidFill>
              </a:rPr>
              <a:t>▸  Keep breadboard away from moisture and conductive surfaces.</a:t>
            </a:r>
          </a:p>
        </p:txBody>
      </p:sp>
      <p:sp>
        <p:nvSpPr>
          <p:cNvPr id="26" name="Rectangle 25"/>
          <p:cNvSpPr/>
          <p:nvPr/>
        </p:nvSpPr>
        <p:spPr>
          <a:xfrm>
            <a:off x="6821424" y="3858768"/>
            <a:ext cx="5074920" cy="2377440"/>
          </a:xfrm>
          <a:prstGeom prst="rect">
            <a:avLst/>
          </a:prstGeom>
          <a:solidFill>
            <a:srgbClr val="FFFCF8">
              <a:alpha val="32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6821424" y="3858768"/>
            <a:ext cx="5074920" cy="420624"/>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949440" y="3922776"/>
            <a:ext cx="4818888" cy="329184"/>
          </a:xfrm>
          <a:prstGeom prst="rect">
            <a:avLst/>
          </a:prstGeom>
          <a:noFill/>
        </p:spPr>
        <p:txBody>
          <a:bodyPr wrap="square">
            <a:spAutoFit/>
          </a:bodyPr>
          <a:lstStyle/>
          <a:p>
            <a:pPr algn="l"/>
            <a:r>
              <a:rPr sz="1400" b="1" i="0">
                <a:solidFill>
                  <a:srgbClr val="FFFFFF"/>
                </a:solidFill>
              </a:rPr>
              <a:t>🧪 Testing</a:t>
            </a:r>
          </a:p>
        </p:txBody>
      </p:sp>
      <p:sp>
        <p:nvSpPr>
          <p:cNvPr id="29" name="TextBox 28"/>
          <p:cNvSpPr txBox="1"/>
          <p:nvPr/>
        </p:nvSpPr>
        <p:spPr>
          <a:xfrm>
            <a:off x="6986016" y="4352544"/>
            <a:ext cx="4709160" cy="1828800"/>
          </a:xfrm>
          <a:prstGeom prst="rect">
            <a:avLst/>
          </a:prstGeom>
          <a:noFill/>
        </p:spPr>
        <p:txBody>
          <a:bodyPr wrap="square">
            <a:spAutoFit/>
          </a:bodyPr>
          <a:lstStyle/>
          <a:p>
            <a:pPr algn="l">
              <a:spcBef>
                <a:spcPts val="500"/>
              </a:spcBef>
            </a:pPr>
            <a:r>
              <a:rPr sz="1300" b="0" i="0">
                <a:solidFill>
                  <a:srgbClr val="1E1E1E"/>
                </a:solidFill>
              </a:rPr>
              <a:t>▸  Test with low-voltage DC load (LED / 5V fan) before any AC loads.</a:t>
            </a:r>
          </a:p>
          <a:p>
            <a:pPr algn="l">
              <a:spcBef>
                <a:spcPts val="500"/>
              </a:spcBef>
            </a:pPr>
            <a:r>
              <a:rPr sz="1300" b="0" i="0">
                <a:solidFill>
                  <a:srgbClr val="1E1E1E"/>
                </a:solidFill>
              </a:rPr>
              <a:t>▸  Measure voltages at each node with a multimeter before final assembly.</a:t>
            </a:r>
          </a:p>
          <a:p>
            <a:pPr algn="l">
              <a:spcBef>
                <a:spcPts val="500"/>
              </a:spcBef>
            </a:pPr>
            <a:r>
              <a:rPr sz="1300" b="0" i="0">
                <a:solidFill>
                  <a:srgbClr val="1E1E1E"/>
                </a:solidFill>
              </a:rPr>
              <a:t>▸  If circuit behaves unexpectedly, power off and recheck wiring.</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B I B L I O G R A P H Y   /   R E F E R E N C E S</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B I B L I O G R A P H Y   /   R E F E R E N C E S</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15  </a:t>
            </a:r>
          </a:p>
        </p:txBody>
      </p:sp>
      <p:sp>
        <p:nvSpPr>
          <p:cNvPr id="14" name="Rectangle 13"/>
          <p:cNvSpPr/>
          <p:nvPr/>
        </p:nvSpPr>
        <p:spPr>
          <a:xfrm>
            <a:off x="713232" y="1371600"/>
            <a:ext cx="3383280" cy="51206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13232" y="1371600"/>
            <a:ext cx="3383280" cy="457200"/>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41248" y="1417320"/>
            <a:ext cx="3127248" cy="365760"/>
          </a:xfrm>
          <a:prstGeom prst="rect">
            <a:avLst/>
          </a:prstGeom>
          <a:noFill/>
        </p:spPr>
        <p:txBody>
          <a:bodyPr wrap="square">
            <a:spAutoFit/>
          </a:bodyPr>
          <a:lstStyle/>
          <a:p>
            <a:pPr algn="l"/>
            <a:r>
              <a:rPr sz="1400" b="1" i="0">
                <a:solidFill>
                  <a:srgbClr val="FFFFFF"/>
                </a:solidFill>
              </a:rPr>
              <a:t>📚  Textbooks</a:t>
            </a:r>
          </a:p>
        </p:txBody>
      </p:sp>
      <p:sp>
        <p:nvSpPr>
          <p:cNvPr id="17" name="Rectangle 16"/>
          <p:cNvSpPr/>
          <p:nvPr/>
        </p:nvSpPr>
        <p:spPr>
          <a:xfrm>
            <a:off x="877824" y="192024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950976" y="1975104"/>
            <a:ext cx="2907792" cy="594360"/>
          </a:xfrm>
          <a:prstGeom prst="rect">
            <a:avLst/>
          </a:prstGeom>
          <a:noFill/>
        </p:spPr>
        <p:txBody>
          <a:bodyPr wrap="square">
            <a:spAutoFit/>
          </a:bodyPr>
          <a:lstStyle/>
          <a:p>
            <a:pPr algn="l"/>
            <a:r>
              <a:rPr sz="1300" b="0" i="0">
                <a:solidFill>
                  <a:srgbClr val="1E1E1E"/>
                </a:solidFill>
              </a:rPr>
              <a:t>NCERT Physics Part I &amp; II, Class XII — NCERT Publications, New Delhi.</a:t>
            </a:r>
          </a:p>
        </p:txBody>
      </p:sp>
      <p:sp>
        <p:nvSpPr>
          <p:cNvPr id="19" name="Rectangle 18"/>
          <p:cNvSpPr/>
          <p:nvPr/>
        </p:nvSpPr>
        <p:spPr>
          <a:xfrm>
            <a:off x="877824" y="269748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950976" y="2752344"/>
            <a:ext cx="2907792" cy="594360"/>
          </a:xfrm>
          <a:prstGeom prst="rect">
            <a:avLst/>
          </a:prstGeom>
          <a:noFill/>
        </p:spPr>
        <p:txBody>
          <a:bodyPr wrap="square">
            <a:spAutoFit/>
          </a:bodyPr>
          <a:lstStyle/>
          <a:p>
            <a:pPr algn="l"/>
            <a:r>
              <a:rPr sz="1300" b="0" i="0">
                <a:solidFill>
                  <a:srgbClr val="1E1E1E"/>
                </a:solidFill>
              </a:rPr>
              <a:t>H.C. Verma — Concepts of Physics Vol. 2, Bharati Bhawan Publishers.</a:t>
            </a:r>
          </a:p>
        </p:txBody>
      </p:sp>
      <p:sp>
        <p:nvSpPr>
          <p:cNvPr id="21" name="Rectangle 20"/>
          <p:cNvSpPr/>
          <p:nvPr/>
        </p:nvSpPr>
        <p:spPr>
          <a:xfrm>
            <a:off x="877824" y="347472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50976" y="3529584"/>
            <a:ext cx="2907792" cy="594360"/>
          </a:xfrm>
          <a:prstGeom prst="rect">
            <a:avLst/>
          </a:prstGeom>
          <a:noFill/>
        </p:spPr>
        <p:txBody>
          <a:bodyPr wrap="square">
            <a:spAutoFit/>
          </a:bodyPr>
          <a:lstStyle/>
          <a:p>
            <a:pPr algn="l"/>
            <a:r>
              <a:rPr sz="1300" b="0" i="0">
                <a:solidFill>
                  <a:srgbClr val="1E1E1E"/>
                </a:solidFill>
              </a:rPr>
              <a:t>V.K. Mehta — Principles of Electronics, S. Chand &amp; Company.</a:t>
            </a:r>
          </a:p>
        </p:txBody>
      </p:sp>
      <p:sp>
        <p:nvSpPr>
          <p:cNvPr id="23" name="Rectangle 22"/>
          <p:cNvSpPr/>
          <p:nvPr/>
        </p:nvSpPr>
        <p:spPr>
          <a:xfrm>
            <a:off x="4572000" y="1371600"/>
            <a:ext cx="3383280" cy="51206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4572000" y="1371600"/>
            <a:ext cx="3383280" cy="457200"/>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4700016" y="1417320"/>
            <a:ext cx="3127248" cy="365760"/>
          </a:xfrm>
          <a:prstGeom prst="rect">
            <a:avLst/>
          </a:prstGeom>
          <a:noFill/>
        </p:spPr>
        <p:txBody>
          <a:bodyPr wrap="square">
            <a:spAutoFit/>
          </a:bodyPr>
          <a:lstStyle/>
          <a:p>
            <a:pPr algn="l"/>
            <a:r>
              <a:rPr sz="1400" b="1" i="0">
                <a:solidFill>
                  <a:srgbClr val="FFFFFF"/>
                </a:solidFill>
              </a:rPr>
              <a:t>🌐  Websites</a:t>
            </a:r>
          </a:p>
        </p:txBody>
      </p:sp>
      <p:sp>
        <p:nvSpPr>
          <p:cNvPr id="26" name="Rectangle 25"/>
          <p:cNvSpPr/>
          <p:nvPr/>
        </p:nvSpPr>
        <p:spPr>
          <a:xfrm>
            <a:off x="4736592" y="192024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809744" y="1975104"/>
            <a:ext cx="2907792" cy="594360"/>
          </a:xfrm>
          <a:prstGeom prst="rect">
            <a:avLst/>
          </a:prstGeom>
          <a:noFill/>
        </p:spPr>
        <p:txBody>
          <a:bodyPr wrap="square">
            <a:spAutoFit/>
          </a:bodyPr>
          <a:lstStyle/>
          <a:p>
            <a:pPr algn="l"/>
            <a:r>
              <a:rPr sz="1300" b="0" i="0">
                <a:solidFill>
                  <a:srgbClr val="1E1E1E"/>
                </a:solidFill>
              </a:rPr>
              <a:t>www.electronics-tutorials.ws — PIR Sensor Theory</a:t>
            </a:r>
          </a:p>
        </p:txBody>
      </p:sp>
      <p:sp>
        <p:nvSpPr>
          <p:cNvPr id="28" name="Rectangle 27"/>
          <p:cNvSpPr/>
          <p:nvPr/>
        </p:nvSpPr>
        <p:spPr>
          <a:xfrm>
            <a:off x="4736592" y="269748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809744" y="2752344"/>
            <a:ext cx="2907792" cy="594360"/>
          </a:xfrm>
          <a:prstGeom prst="rect">
            <a:avLst/>
          </a:prstGeom>
          <a:noFill/>
        </p:spPr>
        <p:txBody>
          <a:bodyPr wrap="square">
            <a:spAutoFit/>
          </a:bodyPr>
          <a:lstStyle/>
          <a:p>
            <a:pPr algn="l"/>
            <a:r>
              <a:rPr sz="1300" b="0" i="0">
                <a:solidFill>
                  <a:srgbClr val="1E1E1E"/>
                </a:solidFill>
              </a:rPr>
              <a:t>www.instructables.com — Motion Sensor Light Projects</a:t>
            </a:r>
          </a:p>
        </p:txBody>
      </p:sp>
      <p:sp>
        <p:nvSpPr>
          <p:cNvPr id="30" name="Rectangle 29"/>
          <p:cNvSpPr/>
          <p:nvPr/>
        </p:nvSpPr>
        <p:spPr>
          <a:xfrm>
            <a:off x="4736592" y="347472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4809744" y="3529584"/>
            <a:ext cx="2907792" cy="594360"/>
          </a:xfrm>
          <a:prstGeom prst="rect">
            <a:avLst/>
          </a:prstGeom>
          <a:noFill/>
        </p:spPr>
        <p:txBody>
          <a:bodyPr wrap="square">
            <a:spAutoFit/>
          </a:bodyPr>
          <a:lstStyle/>
          <a:p>
            <a:pPr algn="l"/>
            <a:r>
              <a:rPr sz="1300" b="0" i="0">
                <a:solidFill>
                  <a:srgbClr val="1E1E1E"/>
                </a:solidFill>
              </a:rPr>
              <a:t>www.arduino.cc — Arduino PIR Sensor Guide</a:t>
            </a:r>
          </a:p>
        </p:txBody>
      </p:sp>
      <p:sp>
        <p:nvSpPr>
          <p:cNvPr id="32" name="Rectangle 31"/>
          <p:cNvSpPr/>
          <p:nvPr/>
        </p:nvSpPr>
        <p:spPr>
          <a:xfrm>
            <a:off x="4736592" y="425196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4809744" y="4306824"/>
            <a:ext cx="2907792" cy="594360"/>
          </a:xfrm>
          <a:prstGeom prst="rect">
            <a:avLst/>
          </a:prstGeom>
          <a:noFill/>
        </p:spPr>
        <p:txBody>
          <a:bodyPr wrap="square">
            <a:spAutoFit/>
          </a:bodyPr>
          <a:lstStyle/>
          <a:p>
            <a:pPr algn="l"/>
            <a:r>
              <a:rPr sz="1300" b="0" i="0">
                <a:solidFill>
                  <a:srgbClr val="1E1E1E"/>
                </a:solidFill>
              </a:rPr>
              <a:t>www.sciencedirect.com — Energy Conservation Research</a:t>
            </a:r>
          </a:p>
        </p:txBody>
      </p:sp>
      <p:sp>
        <p:nvSpPr>
          <p:cNvPr id="34" name="Rectangle 33"/>
          <p:cNvSpPr/>
          <p:nvPr/>
        </p:nvSpPr>
        <p:spPr>
          <a:xfrm>
            <a:off x="8430768" y="1371600"/>
            <a:ext cx="3383280" cy="51206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8430768" y="1371600"/>
            <a:ext cx="3383280" cy="457200"/>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8558784" y="1417320"/>
            <a:ext cx="3127248" cy="365760"/>
          </a:xfrm>
          <a:prstGeom prst="rect">
            <a:avLst/>
          </a:prstGeom>
          <a:noFill/>
        </p:spPr>
        <p:txBody>
          <a:bodyPr wrap="square">
            <a:spAutoFit/>
          </a:bodyPr>
          <a:lstStyle/>
          <a:p>
            <a:pPr algn="l"/>
            <a:r>
              <a:rPr sz="1400" b="1" i="0">
                <a:solidFill>
                  <a:srgbClr val="FFFFFF"/>
                </a:solidFill>
              </a:rPr>
              <a:t>📰  Reports &amp; Data</a:t>
            </a:r>
          </a:p>
        </p:txBody>
      </p:sp>
      <p:sp>
        <p:nvSpPr>
          <p:cNvPr id="37" name="Rectangle 36"/>
          <p:cNvSpPr/>
          <p:nvPr/>
        </p:nvSpPr>
        <p:spPr>
          <a:xfrm>
            <a:off x="8595360" y="192024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668512" y="1975104"/>
            <a:ext cx="2907792" cy="594360"/>
          </a:xfrm>
          <a:prstGeom prst="rect">
            <a:avLst/>
          </a:prstGeom>
          <a:noFill/>
        </p:spPr>
        <p:txBody>
          <a:bodyPr wrap="square">
            <a:spAutoFit/>
          </a:bodyPr>
          <a:lstStyle/>
          <a:p>
            <a:pPr algn="l"/>
            <a:r>
              <a:rPr sz="1300" b="0" i="0">
                <a:solidFill>
                  <a:srgbClr val="1E1E1E"/>
                </a:solidFill>
              </a:rPr>
              <a:t>Bureau of Energy Efficiency (BEE) — beeindia.gov.in</a:t>
            </a:r>
          </a:p>
        </p:txBody>
      </p:sp>
      <p:sp>
        <p:nvSpPr>
          <p:cNvPr id="39" name="Rectangle 38"/>
          <p:cNvSpPr/>
          <p:nvPr/>
        </p:nvSpPr>
        <p:spPr>
          <a:xfrm>
            <a:off x="8595360" y="269748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8668512" y="2752344"/>
            <a:ext cx="2907792" cy="594360"/>
          </a:xfrm>
          <a:prstGeom prst="rect">
            <a:avLst/>
          </a:prstGeom>
          <a:noFill/>
        </p:spPr>
        <p:txBody>
          <a:bodyPr wrap="square">
            <a:spAutoFit/>
          </a:bodyPr>
          <a:lstStyle/>
          <a:p>
            <a:pPr algn="l"/>
            <a:r>
              <a:rPr sz="1300" b="0" i="0">
                <a:solidFill>
                  <a:srgbClr val="1E1E1E"/>
                </a:solidFill>
              </a:rPr>
              <a:t>Ministry of Power, Govt. of India — Energy Conservation Guidelines</a:t>
            </a:r>
          </a:p>
        </p:txBody>
      </p:sp>
      <p:sp>
        <p:nvSpPr>
          <p:cNvPr id="41" name="Rectangle 40"/>
          <p:cNvSpPr/>
          <p:nvPr/>
        </p:nvSpPr>
        <p:spPr>
          <a:xfrm>
            <a:off x="8595360" y="3474720"/>
            <a:ext cx="3054096" cy="713232"/>
          </a:xfrm>
          <a:prstGeom prst="rect">
            <a:avLst/>
          </a:prstGeom>
          <a:solidFill>
            <a:srgbClr val="ECC5C8">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8668512" y="3529584"/>
            <a:ext cx="2907792" cy="594360"/>
          </a:xfrm>
          <a:prstGeom prst="rect">
            <a:avLst/>
          </a:prstGeom>
          <a:noFill/>
        </p:spPr>
        <p:txBody>
          <a:bodyPr wrap="square">
            <a:spAutoFit/>
          </a:bodyPr>
          <a:lstStyle/>
          <a:p>
            <a:pPr algn="l"/>
            <a:r>
              <a:rPr sz="1300" b="0" i="0">
                <a:solidFill>
                  <a:srgbClr val="1E1E1E"/>
                </a:solidFill>
              </a:rPr>
              <a:t>HC-SR501 PIR Sensor Datasheet — Manufacturer Documentation</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502920" y="274320"/>
            <a:ext cx="11183112" cy="6309360"/>
          </a:xfrm>
          <a:prstGeom prst="rect">
            <a:avLst/>
          </a:prstGeom>
          <a:solidFill>
            <a:srgbClr val="FFFCF8">
              <a:alpha val="35000"/>
            </a:srgbClr>
          </a:solidFill>
          <a:ln w="31750">
            <a:noFill/>
            <a:solidFill>
              <a:srgbClr val="3D70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685800" y="457200"/>
            <a:ext cx="10817352" cy="5943600"/>
          </a:xfrm>
          <a:prstGeom prst="rect">
            <a:avLst/>
          </a:prstGeom>
          <a:solidFill>
            <a:srgbClr val="FFFCF8">
              <a:alpha val="70000"/>
            </a:srgbClr>
          </a:solidFill>
          <a:ln w="12700">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502920" y="274320"/>
            <a:ext cx="11183112" cy="228600"/>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02920" y="6446520"/>
            <a:ext cx="11183112" cy="228600"/>
          </a:xfrm>
          <a:prstGeom prst="rect">
            <a:avLst/>
          </a:prstGeom>
          <a:gradFill>
            <a:gsLst>
              <a:gs pos="0">
                <a:srgbClr val="3D7050"/>
              </a:gs>
              <a:gs pos="100000">
                <a:srgbClr val="1E3A2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02920" y="274320"/>
            <a:ext cx="320040" cy="320040"/>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11274552" y="274320"/>
            <a:ext cx="320040" cy="320040"/>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502920" y="6355080"/>
            <a:ext cx="320040" cy="320040"/>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11274552" y="6355080"/>
            <a:ext cx="320040" cy="320040"/>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58368" y="566928"/>
            <a:ext cx="10872216" cy="777240"/>
          </a:xfrm>
          <a:prstGeom prst="rect">
            <a:avLst/>
          </a:prstGeom>
          <a:noFill/>
        </p:spPr>
        <p:txBody>
          <a:bodyPr wrap="square">
            <a:spAutoFit/>
          </a:bodyPr>
          <a:lstStyle/>
          <a:p>
            <a:pPr algn="ctr"/>
            <a:r>
              <a:rPr sz="4400" b="1" i="0">
                <a:solidFill>
                  <a:srgbClr val="0A2212"/>
                </a:solidFill>
              </a:rPr>
              <a:t>CERTIFICATE</a:t>
            </a:r>
          </a:p>
        </p:txBody>
      </p:sp>
      <p:sp>
        <p:nvSpPr>
          <p:cNvPr id="12" name="TextBox 11"/>
          <p:cNvSpPr txBox="1"/>
          <p:nvPr/>
        </p:nvSpPr>
        <p:spPr>
          <a:xfrm>
            <a:off x="640080" y="548640"/>
            <a:ext cx="10872216" cy="777240"/>
          </a:xfrm>
          <a:prstGeom prst="rect">
            <a:avLst/>
          </a:prstGeom>
          <a:noFill/>
        </p:spPr>
        <p:txBody>
          <a:bodyPr wrap="square">
            <a:spAutoFit/>
          </a:bodyPr>
          <a:lstStyle/>
          <a:p>
            <a:pPr algn="ctr"/>
            <a:r>
              <a:rPr sz="4400" b="1" i="0">
                <a:solidFill>
                  <a:srgbClr val="1E3A2A"/>
                </a:solidFill>
              </a:rPr>
              <a:t>CERTIFICATE</a:t>
            </a:r>
          </a:p>
        </p:txBody>
      </p:sp>
      <p:sp>
        <p:nvSpPr>
          <p:cNvPr id="13" name="TextBox 12"/>
          <p:cNvSpPr txBox="1"/>
          <p:nvPr/>
        </p:nvSpPr>
        <p:spPr>
          <a:xfrm>
            <a:off x="640080" y="1234440"/>
            <a:ext cx="10872216" cy="365760"/>
          </a:xfrm>
          <a:prstGeom prst="rect">
            <a:avLst/>
          </a:prstGeom>
          <a:noFill/>
        </p:spPr>
        <p:txBody>
          <a:bodyPr wrap="square">
            <a:spAutoFit/>
          </a:bodyPr>
          <a:lstStyle/>
          <a:p>
            <a:pPr algn="ctr"/>
            <a:r>
              <a:rPr sz="1800" b="0" i="1">
                <a:solidFill>
                  <a:srgbClr val="3D7050"/>
                </a:solidFill>
              </a:rPr>
              <a:t>of  Completion</a:t>
            </a:r>
          </a:p>
        </p:txBody>
      </p:sp>
      <p:sp>
        <p:nvSpPr>
          <p:cNvPr id="14" name="TextBox 13"/>
          <p:cNvSpPr txBox="1"/>
          <p:nvPr/>
        </p:nvSpPr>
        <p:spPr>
          <a:xfrm>
            <a:off x="640080" y="1581912"/>
            <a:ext cx="10872216" cy="274320"/>
          </a:xfrm>
          <a:prstGeom prst="rect">
            <a:avLst/>
          </a:prstGeom>
          <a:noFill/>
        </p:spPr>
        <p:txBody>
          <a:bodyPr wrap="square">
            <a:spAutoFit/>
          </a:bodyPr>
          <a:lstStyle/>
          <a:p>
            <a:pPr algn="ctr"/>
            <a:r>
              <a:rPr sz="1200" b="0" i="0">
                <a:solidFill>
                  <a:srgbClr val="A8CEAD"/>
                </a:solidFill>
              </a:rPr>
              <a:t>✦ ───────────────────────────────── ✦</a:t>
            </a:r>
          </a:p>
        </p:txBody>
      </p:sp>
      <p:sp>
        <p:nvSpPr>
          <p:cNvPr id="15" name="TextBox 14"/>
          <p:cNvSpPr txBox="1"/>
          <p:nvPr/>
        </p:nvSpPr>
        <p:spPr>
          <a:xfrm>
            <a:off x="640080" y="1883664"/>
            <a:ext cx="10872216" cy="347472"/>
          </a:xfrm>
          <a:prstGeom prst="rect">
            <a:avLst/>
          </a:prstGeom>
          <a:noFill/>
        </p:spPr>
        <p:txBody>
          <a:bodyPr wrap="square">
            <a:spAutoFit/>
          </a:bodyPr>
          <a:lstStyle/>
          <a:p>
            <a:pPr algn="ctr"/>
            <a:r>
              <a:rPr sz="1500" b="0" i="1">
                <a:solidFill>
                  <a:srgbClr val="1E1E1E"/>
                </a:solidFill>
              </a:rPr>
              <a:t>This is to certify that</a:t>
            </a:r>
          </a:p>
        </p:txBody>
      </p:sp>
      <p:sp>
        <p:nvSpPr>
          <p:cNvPr id="16" name="TextBox 15"/>
          <p:cNvSpPr txBox="1"/>
          <p:nvPr/>
        </p:nvSpPr>
        <p:spPr>
          <a:xfrm>
            <a:off x="640080" y="2231136"/>
            <a:ext cx="10872216" cy="530352"/>
          </a:xfrm>
          <a:prstGeom prst="rect">
            <a:avLst/>
          </a:prstGeom>
          <a:noFill/>
        </p:spPr>
        <p:txBody>
          <a:bodyPr wrap="square">
            <a:spAutoFit/>
          </a:bodyPr>
          <a:lstStyle/>
          <a:p>
            <a:pPr algn="ctr"/>
            <a:r>
              <a:rPr sz="3200" b="1" i="0">
                <a:solidFill>
                  <a:srgbClr val="1E3A2A"/>
                </a:solidFill>
              </a:rPr>
              <a:t>Ms. Aakrati Billaiya</a:t>
            </a:r>
          </a:p>
        </p:txBody>
      </p:sp>
      <p:sp>
        <p:nvSpPr>
          <p:cNvPr id="17" name="TextBox 16"/>
          <p:cNvSpPr txBox="1"/>
          <p:nvPr/>
        </p:nvSpPr>
        <p:spPr>
          <a:xfrm>
            <a:off x="822960" y="2779776"/>
            <a:ext cx="10506456" cy="365760"/>
          </a:xfrm>
          <a:prstGeom prst="rect">
            <a:avLst/>
          </a:prstGeom>
          <a:noFill/>
        </p:spPr>
        <p:txBody>
          <a:bodyPr wrap="square">
            <a:spAutoFit/>
          </a:bodyPr>
          <a:lstStyle/>
          <a:p>
            <a:pPr algn="ctr"/>
            <a:r>
              <a:rPr sz="1500" b="0" i="0">
                <a:solidFill>
                  <a:srgbClr val="1E1E1E"/>
                </a:solidFill>
              </a:rPr>
              <a:t>a student of  Class XII – B  has successfully completed the Physics Investigatory Project titled:</a:t>
            </a:r>
          </a:p>
        </p:txBody>
      </p:sp>
      <p:sp>
        <p:nvSpPr>
          <p:cNvPr id="18" name="Rectangle 17"/>
          <p:cNvSpPr/>
          <p:nvPr/>
        </p:nvSpPr>
        <p:spPr>
          <a:xfrm>
            <a:off x="1645920" y="3200400"/>
            <a:ext cx="8897112" cy="548640"/>
          </a:xfrm>
          <a:prstGeom prst="rect">
            <a:avLst/>
          </a:prstGeom>
          <a:solidFill>
            <a:srgbClr val="A8CEAD">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737360" y="3236976"/>
            <a:ext cx="8714232" cy="475488"/>
          </a:xfrm>
          <a:prstGeom prst="rect">
            <a:avLst/>
          </a:prstGeom>
          <a:noFill/>
        </p:spPr>
        <p:txBody>
          <a:bodyPr wrap="square">
            <a:spAutoFit/>
          </a:bodyPr>
          <a:lstStyle/>
          <a:p>
            <a:pPr algn="ctr"/>
            <a:r>
              <a:rPr sz="1600" b="1" i="0">
                <a:solidFill>
                  <a:srgbClr val="0E2418"/>
                </a:solidFill>
              </a:rPr>
              <a:t>"To Study Motion Sensing Lights and Fans to Save Electricity"</a:t>
            </a:r>
          </a:p>
        </p:txBody>
      </p:sp>
      <p:sp>
        <p:nvSpPr>
          <p:cNvPr id="20" name="TextBox 19"/>
          <p:cNvSpPr txBox="1"/>
          <p:nvPr/>
        </p:nvSpPr>
        <p:spPr>
          <a:xfrm>
            <a:off x="822960" y="3803904"/>
            <a:ext cx="10506456" cy="548640"/>
          </a:xfrm>
          <a:prstGeom prst="rect">
            <a:avLst/>
          </a:prstGeom>
          <a:noFill/>
        </p:spPr>
        <p:txBody>
          <a:bodyPr wrap="square">
            <a:spAutoFit/>
          </a:bodyPr>
          <a:lstStyle/>
          <a:p>
            <a:pPr algn="ctr"/>
            <a:r>
              <a:rPr sz="1400" b="0" i="1">
                <a:solidFill>
                  <a:srgbClr val="1E1E1E"/>
                </a:solidFill>
              </a:rPr>
              <a:t>under the guidance and supervision of the subject teacher.
The work submitted is genuine, original and satisfactory.</a:t>
            </a:r>
          </a:p>
        </p:txBody>
      </p:sp>
      <p:sp>
        <p:nvSpPr>
          <p:cNvPr id="21" name="TextBox 20"/>
          <p:cNvSpPr txBox="1"/>
          <p:nvPr/>
        </p:nvSpPr>
        <p:spPr>
          <a:xfrm>
            <a:off x="640080" y="4389120"/>
            <a:ext cx="10872216" cy="274320"/>
          </a:xfrm>
          <a:prstGeom prst="rect">
            <a:avLst/>
          </a:prstGeom>
          <a:noFill/>
        </p:spPr>
        <p:txBody>
          <a:bodyPr wrap="square">
            <a:spAutoFit/>
          </a:bodyPr>
          <a:lstStyle/>
          <a:p>
            <a:pPr algn="ctr"/>
            <a:r>
              <a:rPr sz="1200" b="0" i="0">
                <a:solidFill>
                  <a:srgbClr val="A8CEAD"/>
                </a:solidFill>
              </a:rPr>
              <a:t>✦ ───────────────────────────────── ✦</a:t>
            </a:r>
          </a:p>
        </p:txBody>
      </p:sp>
      <p:sp>
        <p:nvSpPr>
          <p:cNvPr id="22" name="TextBox 21"/>
          <p:cNvSpPr txBox="1"/>
          <p:nvPr/>
        </p:nvSpPr>
        <p:spPr>
          <a:xfrm>
            <a:off x="914400" y="4681728"/>
            <a:ext cx="3959352" cy="1097280"/>
          </a:xfrm>
          <a:prstGeom prst="rect">
            <a:avLst/>
          </a:prstGeom>
          <a:noFill/>
        </p:spPr>
        <p:txBody>
          <a:bodyPr wrap="square">
            <a:spAutoFit/>
          </a:bodyPr>
          <a:lstStyle/>
          <a:p>
            <a:pPr algn="ctr">
              <a:spcBef>
                <a:spcPts val="800"/>
              </a:spcBef>
            </a:pPr>
            <a:r>
              <a:rPr sz="1100" b="0" i="0">
                <a:solidFill>
                  <a:srgbClr val="3D7050"/>
                </a:solidFill>
              </a:rPr>
              <a:t>────────────────────────────</a:t>
            </a:r>
          </a:p>
          <a:p>
            <a:pPr algn="ctr">
              <a:spcBef>
                <a:spcPts val="300"/>
              </a:spcBef>
            </a:pPr>
            <a:r>
              <a:rPr sz="1500" b="1" i="0">
                <a:solidFill>
                  <a:srgbClr val="1E1E1E"/>
                </a:solidFill>
              </a:rPr>
              <a:t>Mrs. Mini Gupta</a:t>
            </a:r>
          </a:p>
          <a:p>
            <a:pPr algn="ctr">
              <a:spcBef>
                <a:spcPts val="200"/>
              </a:spcBef>
            </a:pPr>
            <a:r>
              <a:rPr sz="1300" b="0" i="1">
                <a:solidFill>
                  <a:srgbClr val="3D7050"/>
                </a:solidFill>
              </a:rPr>
              <a:t>Subject Teacher – Physics</a:t>
            </a:r>
          </a:p>
        </p:txBody>
      </p:sp>
      <p:sp>
        <p:nvSpPr>
          <p:cNvPr id="23" name="TextBox 22"/>
          <p:cNvSpPr txBox="1"/>
          <p:nvPr/>
        </p:nvSpPr>
        <p:spPr>
          <a:xfrm>
            <a:off x="7223760" y="4681728"/>
            <a:ext cx="3959352" cy="1097280"/>
          </a:xfrm>
          <a:prstGeom prst="rect">
            <a:avLst/>
          </a:prstGeom>
          <a:noFill/>
        </p:spPr>
        <p:txBody>
          <a:bodyPr wrap="square">
            <a:spAutoFit/>
          </a:bodyPr>
          <a:lstStyle/>
          <a:p>
            <a:pPr algn="ctr">
              <a:spcBef>
                <a:spcPts val="800"/>
              </a:spcBef>
            </a:pPr>
            <a:r>
              <a:rPr sz="1100" b="0" i="0">
                <a:solidFill>
                  <a:srgbClr val="3D7050"/>
                </a:solidFill>
              </a:rPr>
              <a:t>────────────────────────────</a:t>
            </a:r>
          </a:p>
          <a:p>
            <a:pPr algn="ctr">
              <a:spcBef>
                <a:spcPts val="300"/>
              </a:spcBef>
            </a:pPr>
            <a:r>
              <a:rPr sz="1500" b="1" i="0">
                <a:solidFill>
                  <a:srgbClr val="1E1E1E"/>
                </a:solidFill>
              </a:rPr>
              <a:t>Principal's Signature</a:t>
            </a:r>
          </a:p>
          <a:p>
            <a:pPr algn="ctr">
              <a:spcBef>
                <a:spcPts val="200"/>
              </a:spcBef>
            </a:pPr>
            <a:r>
              <a:rPr sz="1300" b="0" i="1">
                <a:solidFill>
                  <a:srgbClr val="3D7050"/>
                </a:solidFill>
              </a:rPr>
              <a:t>School Stamp &amp; Seal</a:t>
            </a:r>
          </a:p>
        </p:txBody>
      </p:sp>
      <p:sp>
        <p:nvSpPr>
          <p:cNvPr id="24" name="TextBox 23"/>
          <p:cNvSpPr txBox="1"/>
          <p:nvPr/>
        </p:nvSpPr>
        <p:spPr>
          <a:xfrm>
            <a:off x="640080" y="5925312"/>
            <a:ext cx="10872216" cy="320040"/>
          </a:xfrm>
          <a:prstGeom prst="rect">
            <a:avLst/>
          </a:prstGeom>
          <a:noFill/>
        </p:spPr>
        <p:txBody>
          <a:bodyPr wrap="square">
            <a:spAutoFit/>
          </a:bodyPr>
          <a:lstStyle/>
          <a:p>
            <a:pPr algn="ctr"/>
            <a:r>
              <a:rPr sz="1300" b="0" i="1">
                <a:solidFill>
                  <a:srgbClr val="446644"/>
                </a:solidFill>
              </a:rPr>
              <a:t>Academic Session  2025 – 2026</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A C K N O W L E D G E M E N T</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A C K N O W L E D G E M E N T</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3  </a:t>
            </a:r>
          </a:p>
        </p:txBody>
      </p:sp>
      <p:sp>
        <p:nvSpPr>
          <p:cNvPr id="14" name="Rectangle 13"/>
          <p:cNvSpPr/>
          <p:nvPr/>
        </p:nvSpPr>
        <p:spPr>
          <a:xfrm>
            <a:off x="731520" y="1389888"/>
            <a:ext cx="10725912" cy="5120640"/>
          </a:xfrm>
          <a:prstGeom prst="rect">
            <a:avLst/>
          </a:prstGeom>
          <a:solidFill>
            <a:srgbClr val="FFFCF8">
              <a:alpha val="28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31520" y="1389888"/>
            <a:ext cx="54864" cy="512064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05840" y="1536192"/>
            <a:ext cx="10177272" cy="4773168"/>
          </a:xfrm>
          <a:prstGeom prst="rect">
            <a:avLst/>
          </a:prstGeom>
          <a:noFill/>
        </p:spPr>
        <p:txBody>
          <a:bodyPr wrap="square">
            <a:spAutoFit/>
          </a:bodyPr>
          <a:lstStyle/>
          <a:p>
            <a:pPr algn="l"/>
            <a:r>
              <a:rPr sz="1700" b="0" i="0">
                <a:solidFill>
                  <a:srgbClr val="1E1E1E"/>
                </a:solidFill>
              </a:rPr>
              <a:t>I would like to express my sincere gratitude to my Physics teacher,</a:t>
            </a:r>
          </a:p>
          <a:p>
            <a:pPr algn="l"/>
            <a:r>
              <a:rPr sz="1700" b="0" i="0">
                <a:solidFill>
                  <a:srgbClr val="1E1E1E"/>
                </a:solidFill>
              </a:rPr>
              <a:t>Mrs. Mini Gupta, for her invaluable guidance, constant encouragement</a:t>
            </a:r>
          </a:p>
          <a:p>
            <a:pPr algn="l">
              <a:spcAft>
                <a:spcPts val="1000"/>
              </a:spcAft>
            </a:pPr>
            <a:r>
              <a:rPr sz="1700" b="0" i="0">
                <a:solidFill>
                  <a:srgbClr val="1E1E1E"/>
                </a:solidFill>
              </a:rPr>
              <a:t>and constructive feedback throughout this project.</a:t>
            </a:r>
          </a:p>
          <a:p>
            <a:pPr algn="l"/>
            <a:r>
              <a:rPr sz="1700" b="0" i="0">
                <a:solidFill>
                  <a:srgbClr val="1E1E1E"/>
                </a:solidFill>
              </a:rPr>
              <a:t>I am thankful to our Principal and school management for providing all</a:t>
            </a:r>
          </a:p>
          <a:p>
            <a:pPr algn="l">
              <a:spcAft>
                <a:spcPts val="1000"/>
              </a:spcAft>
            </a:pPr>
            <a:r>
              <a:rPr sz="1700" b="0" i="0">
                <a:solidFill>
                  <a:srgbClr val="1E1E1E"/>
                </a:solidFill>
              </a:rPr>
              <a:t>the necessary facilities and resources required to complete this work.</a:t>
            </a:r>
          </a:p>
          <a:p>
            <a:pPr algn="l"/>
            <a:r>
              <a:rPr sz="1700" b="0" i="0">
                <a:solidFill>
                  <a:srgbClr val="1E1E1E"/>
                </a:solidFill>
              </a:rPr>
              <a:t>My heartfelt thanks to my parents and friends whose continuous support</a:t>
            </a:r>
          </a:p>
          <a:p>
            <a:pPr algn="l">
              <a:spcAft>
                <a:spcPts val="1000"/>
              </a:spcAft>
            </a:pPr>
            <a:r>
              <a:rPr sz="1700" b="0" i="0">
                <a:solidFill>
                  <a:srgbClr val="1E1E1E"/>
                </a:solidFill>
              </a:rPr>
              <a:t>and motivation helped me complete this project successfully.</a:t>
            </a:r>
          </a:p>
          <a:p>
            <a:pPr algn="l">
              <a:spcAft>
                <a:spcPts val="2200"/>
              </a:spcAft>
            </a:pPr>
            <a:r>
              <a:rPr sz="1700" b="0" i="0">
                <a:solidFill>
                  <a:srgbClr val="1E1E1E"/>
                </a:solidFill>
              </a:rPr>
              <a:t>Finally, I thank the Almighty for strength and determination.</a:t>
            </a:r>
          </a:p>
          <a:p>
            <a:pPr algn="r"/>
            <a:r>
              <a:rPr sz="1600" b="1" i="1">
                <a:solidFill>
                  <a:srgbClr val="C05B6A"/>
                </a:solidFill>
              </a:rPr>
              <a:t>— Aakrati Billaiya   ·   Class XII – B</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A I M   /   O B J E C T I V E S   O F   T H E   P R O J E C T</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A I M   /   O B J E C T I V E S   O F   T H E   P R O J E C T</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4  </a:t>
            </a:r>
          </a:p>
        </p:txBody>
      </p:sp>
      <p:sp>
        <p:nvSpPr>
          <p:cNvPr id="14" name="Rectangle 13"/>
          <p:cNvSpPr/>
          <p:nvPr/>
        </p:nvSpPr>
        <p:spPr>
          <a:xfrm>
            <a:off x="731520" y="1389888"/>
            <a:ext cx="10725912" cy="960120"/>
          </a:xfrm>
          <a:prstGeom prst="rect">
            <a:avLst/>
          </a:prstGeom>
          <a:solidFill>
            <a:srgbClr val="FFFCF8">
              <a:alpha val="28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22960" y="1435608"/>
            <a:ext cx="1371600" cy="292608"/>
          </a:xfrm>
          <a:prstGeom prst="rect">
            <a:avLst/>
          </a:prstGeom>
          <a:solidFill>
            <a:srgbClr val="1E3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96112" y="1453896"/>
            <a:ext cx="1280160" cy="256032"/>
          </a:xfrm>
          <a:prstGeom prst="rect">
            <a:avLst/>
          </a:prstGeom>
          <a:noFill/>
        </p:spPr>
        <p:txBody>
          <a:bodyPr wrap="square">
            <a:spAutoFit/>
          </a:bodyPr>
          <a:lstStyle/>
          <a:p>
            <a:pPr algn="l"/>
            <a:r>
              <a:rPr sz="1200" b="1" i="0">
                <a:solidFill>
                  <a:srgbClr val="FFFFFF"/>
                </a:solidFill>
              </a:rPr>
              <a:t>◆  AIM</a:t>
            </a:r>
          </a:p>
        </p:txBody>
      </p:sp>
      <p:sp>
        <p:nvSpPr>
          <p:cNvPr id="17" name="TextBox 16"/>
          <p:cNvSpPr txBox="1"/>
          <p:nvPr/>
        </p:nvSpPr>
        <p:spPr>
          <a:xfrm>
            <a:off x="1463040" y="1453896"/>
            <a:ext cx="9857232" cy="777240"/>
          </a:xfrm>
          <a:prstGeom prst="rect">
            <a:avLst/>
          </a:prstGeom>
          <a:noFill/>
        </p:spPr>
        <p:txBody>
          <a:bodyPr wrap="square">
            <a:spAutoFit/>
          </a:bodyPr>
          <a:lstStyle/>
          <a:p>
            <a:pPr algn="l"/>
            <a:r>
              <a:rPr sz="1500" b="0" i="0">
                <a:solidFill>
                  <a:srgbClr val="1E1E1E"/>
                </a:solidFill>
              </a:rPr>
              <a:t>To study and demonstrate how PIR (Passive Infrared) motion sensors automatically control lights and fans, thereby conserving electrical energy.</a:t>
            </a:r>
          </a:p>
        </p:txBody>
      </p:sp>
      <p:sp>
        <p:nvSpPr>
          <p:cNvPr id="18" name="Rectangle 17"/>
          <p:cNvSpPr/>
          <p:nvPr/>
        </p:nvSpPr>
        <p:spPr>
          <a:xfrm>
            <a:off x="731520" y="2487168"/>
            <a:ext cx="1508760" cy="292608"/>
          </a:xfrm>
          <a:prstGeom prst="rect">
            <a:avLst/>
          </a:prstGeom>
          <a:solidFill>
            <a:srgbClr val="1E3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04672" y="2505456"/>
            <a:ext cx="1417320" cy="256032"/>
          </a:xfrm>
          <a:prstGeom prst="rect">
            <a:avLst/>
          </a:prstGeom>
          <a:noFill/>
        </p:spPr>
        <p:txBody>
          <a:bodyPr wrap="square">
            <a:spAutoFit/>
          </a:bodyPr>
          <a:lstStyle/>
          <a:p>
            <a:pPr algn="l"/>
            <a:r>
              <a:rPr sz="1200" b="1" i="0">
                <a:solidFill>
                  <a:srgbClr val="FFFFFF"/>
                </a:solidFill>
              </a:rPr>
              <a:t>◆  OBJECTIVES</a:t>
            </a:r>
          </a:p>
        </p:txBody>
      </p:sp>
      <p:sp>
        <p:nvSpPr>
          <p:cNvPr id="20" name="Rectangle 19"/>
          <p:cNvSpPr/>
          <p:nvPr/>
        </p:nvSpPr>
        <p:spPr>
          <a:xfrm>
            <a:off x="731520" y="2834640"/>
            <a:ext cx="10725912" cy="658368"/>
          </a:xfrm>
          <a:prstGeom prst="rect">
            <a:avLst/>
          </a:prstGeom>
          <a:solidFill>
            <a:srgbClr val="A8CEAD">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31520" y="2834640"/>
            <a:ext cx="329184" cy="658368"/>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31520" y="2944368"/>
            <a:ext cx="329184" cy="438912"/>
          </a:xfrm>
          <a:prstGeom prst="rect">
            <a:avLst/>
          </a:prstGeom>
          <a:noFill/>
        </p:spPr>
        <p:txBody>
          <a:bodyPr wrap="square">
            <a:spAutoFit/>
          </a:bodyPr>
          <a:lstStyle/>
          <a:p>
            <a:pPr algn="ctr"/>
            <a:r>
              <a:rPr sz="1600" b="1" i="0">
                <a:solidFill>
                  <a:srgbClr val="FFFFFF"/>
                </a:solidFill>
              </a:rPr>
              <a:t>1</a:t>
            </a:r>
          </a:p>
        </p:txBody>
      </p:sp>
      <p:sp>
        <p:nvSpPr>
          <p:cNvPr id="23" name="TextBox 22"/>
          <p:cNvSpPr txBox="1"/>
          <p:nvPr/>
        </p:nvSpPr>
        <p:spPr>
          <a:xfrm>
            <a:off x="1170432" y="2944368"/>
            <a:ext cx="10149840" cy="475488"/>
          </a:xfrm>
          <a:prstGeom prst="rect">
            <a:avLst/>
          </a:prstGeom>
          <a:noFill/>
        </p:spPr>
        <p:txBody>
          <a:bodyPr wrap="square">
            <a:spAutoFit/>
          </a:bodyPr>
          <a:lstStyle/>
          <a:p>
            <a:pPr algn="l"/>
            <a:r>
              <a:rPr sz="1500" b="0" i="0">
                <a:solidFill>
                  <a:srgbClr val="1E1E1E"/>
                </a:solidFill>
              </a:rPr>
              <a:t>Understand the working principle of PIR (Passive Infrared) motion sensors.</a:t>
            </a:r>
          </a:p>
        </p:txBody>
      </p:sp>
      <p:sp>
        <p:nvSpPr>
          <p:cNvPr id="24" name="Rectangle 23"/>
          <p:cNvSpPr/>
          <p:nvPr/>
        </p:nvSpPr>
        <p:spPr>
          <a:xfrm>
            <a:off x="731520" y="3547872"/>
            <a:ext cx="10725912" cy="658368"/>
          </a:xfrm>
          <a:prstGeom prst="rect">
            <a:avLst/>
          </a:prstGeom>
          <a:solidFill>
            <a:srgbClr val="A8CEAD">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31520" y="3547872"/>
            <a:ext cx="329184" cy="658368"/>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31520" y="3657600"/>
            <a:ext cx="329184" cy="438912"/>
          </a:xfrm>
          <a:prstGeom prst="rect">
            <a:avLst/>
          </a:prstGeom>
          <a:noFill/>
        </p:spPr>
        <p:txBody>
          <a:bodyPr wrap="square">
            <a:spAutoFit/>
          </a:bodyPr>
          <a:lstStyle/>
          <a:p>
            <a:pPr algn="ctr"/>
            <a:r>
              <a:rPr sz="1600" b="1" i="0">
                <a:solidFill>
                  <a:srgbClr val="FFFFFF"/>
                </a:solidFill>
              </a:rPr>
              <a:t>2</a:t>
            </a:r>
          </a:p>
        </p:txBody>
      </p:sp>
      <p:sp>
        <p:nvSpPr>
          <p:cNvPr id="27" name="TextBox 26"/>
          <p:cNvSpPr txBox="1"/>
          <p:nvPr/>
        </p:nvSpPr>
        <p:spPr>
          <a:xfrm>
            <a:off x="1170432" y="3657600"/>
            <a:ext cx="10149840" cy="475488"/>
          </a:xfrm>
          <a:prstGeom prst="rect">
            <a:avLst/>
          </a:prstGeom>
          <a:noFill/>
        </p:spPr>
        <p:txBody>
          <a:bodyPr wrap="square">
            <a:spAutoFit/>
          </a:bodyPr>
          <a:lstStyle/>
          <a:p>
            <a:pPr algn="l"/>
            <a:r>
              <a:rPr sz="1500" b="0" i="0">
                <a:solidFill>
                  <a:srgbClr val="1E1E1E"/>
                </a:solidFill>
              </a:rPr>
              <a:t>Design a circuit that switches lights/fans ON on detection and OFF after inactivity.</a:t>
            </a:r>
          </a:p>
        </p:txBody>
      </p:sp>
      <p:sp>
        <p:nvSpPr>
          <p:cNvPr id="28" name="Rectangle 27"/>
          <p:cNvSpPr/>
          <p:nvPr/>
        </p:nvSpPr>
        <p:spPr>
          <a:xfrm>
            <a:off x="731520" y="4261104"/>
            <a:ext cx="10725912" cy="658368"/>
          </a:xfrm>
          <a:prstGeom prst="rect">
            <a:avLst/>
          </a:prstGeom>
          <a:solidFill>
            <a:srgbClr val="A8CEAD">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731520" y="4261104"/>
            <a:ext cx="329184" cy="658368"/>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31520" y="4370832"/>
            <a:ext cx="329184" cy="438912"/>
          </a:xfrm>
          <a:prstGeom prst="rect">
            <a:avLst/>
          </a:prstGeom>
          <a:noFill/>
        </p:spPr>
        <p:txBody>
          <a:bodyPr wrap="square">
            <a:spAutoFit/>
          </a:bodyPr>
          <a:lstStyle/>
          <a:p>
            <a:pPr algn="ctr"/>
            <a:r>
              <a:rPr sz="1600" b="1" i="0">
                <a:solidFill>
                  <a:srgbClr val="FFFFFF"/>
                </a:solidFill>
              </a:rPr>
              <a:t>3</a:t>
            </a:r>
          </a:p>
        </p:txBody>
      </p:sp>
      <p:sp>
        <p:nvSpPr>
          <p:cNvPr id="31" name="TextBox 30"/>
          <p:cNvSpPr txBox="1"/>
          <p:nvPr/>
        </p:nvSpPr>
        <p:spPr>
          <a:xfrm>
            <a:off x="1170432" y="4370832"/>
            <a:ext cx="10149840" cy="475488"/>
          </a:xfrm>
          <a:prstGeom prst="rect">
            <a:avLst/>
          </a:prstGeom>
          <a:noFill/>
        </p:spPr>
        <p:txBody>
          <a:bodyPr wrap="square">
            <a:spAutoFit/>
          </a:bodyPr>
          <a:lstStyle/>
          <a:p>
            <a:pPr algn="l"/>
            <a:r>
              <a:rPr sz="1500" b="0" i="0">
                <a:solidFill>
                  <a:srgbClr val="1E1E1E"/>
                </a:solidFill>
              </a:rPr>
              <a:t>Measure and compare electricity consumption with and without the sensor system.</a:t>
            </a:r>
          </a:p>
        </p:txBody>
      </p:sp>
      <p:sp>
        <p:nvSpPr>
          <p:cNvPr id="32" name="Rectangle 31"/>
          <p:cNvSpPr/>
          <p:nvPr/>
        </p:nvSpPr>
        <p:spPr>
          <a:xfrm>
            <a:off x="731520" y="4974336"/>
            <a:ext cx="10725912" cy="658368"/>
          </a:xfrm>
          <a:prstGeom prst="rect">
            <a:avLst/>
          </a:prstGeom>
          <a:solidFill>
            <a:srgbClr val="A8CEAD">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731520" y="4974336"/>
            <a:ext cx="329184" cy="658368"/>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731520" y="5084064"/>
            <a:ext cx="329184" cy="438912"/>
          </a:xfrm>
          <a:prstGeom prst="rect">
            <a:avLst/>
          </a:prstGeom>
          <a:noFill/>
        </p:spPr>
        <p:txBody>
          <a:bodyPr wrap="square">
            <a:spAutoFit/>
          </a:bodyPr>
          <a:lstStyle/>
          <a:p>
            <a:pPr algn="ctr"/>
            <a:r>
              <a:rPr sz="1600" b="1" i="0">
                <a:solidFill>
                  <a:srgbClr val="FFFFFF"/>
                </a:solidFill>
              </a:rPr>
              <a:t>4</a:t>
            </a:r>
          </a:p>
        </p:txBody>
      </p:sp>
      <p:sp>
        <p:nvSpPr>
          <p:cNvPr id="35" name="TextBox 34"/>
          <p:cNvSpPr txBox="1"/>
          <p:nvPr/>
        </p:nvSpPr>
        <p:spPr>
          <a:xfrm>
            <a:off x="1170432" y="5084064"/>
            <a:ext cx="10149840" cy="475488"/>
          </a:xfrm>
          <a:prstGeom prst="rect">
            <a:avLst/>
          </a:prstGeom>
          <a:noFill/>
        </p:spPr>
        <p:txBody>
          <a:bodyPr wrap="square">
            <a:spAutoFit/>
          </a:bodyPr>
          <a:lstStyle/>
          <a:p>
            <a:pPr algn="l"/>
            <a:r>
              <a:rPr sz="1500" b="0" i="0">
                <a:solidFill>
                  <a:srgbClr val="1E1E1E"/>
                </a:solidFill>
              </a:rPr>
              <a:t>Explore real-world applications of motion-activated energy-saving devices.</a:t>
            </a:r>
          </a:p>
        </p:txBody>
      </p:sp>
      <p:sp>
        <p:nvSpPr>
          <p:cNvPr id="36" name="Rectangle 35"/>
          <p:cNvSpPr/>
          <p:nvPr/>
        </p:nvSpPr>
        <p:spPr>
          <a:xfrm>
            <a:off x="731520" y="5687568"/>
            <a:ext cx="10725912" cy="658368"/>
          </a:xfrm>
          <a:prstGeom prst="rect">
            <a:avLst/>
          </a:prstGeom>
          <a:solidFill>
            <a:srgbClr val="A8CEAD">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731520" y="5687568"/>
            <a:ext cx="329184" cy="658368"/>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731520" y="5797296"/>
            <a:ext cx="329184" cy="438912"/>
          </a:xfrm>
          <a:prstGeom prst="rect">
            <a:avLst/>
          </a:prstGeom>
          <a:noFill/>
        </p:spPr>
        <p:txBody>
          <a:bodyPr wrap="square">
            <a:spAutoFit/>
          </a:bodyPr>
          <a:lstStyle/>
          <a:p>
            <a:pPr algn="ctr"/>
            <a:r>
              <a:rPr sz="1600" b="1" i="0">
                <a:solidFill>
                  <a:srgbClr val="FFFFFF"/>
                </a:solidFill>
              </a:rPr>
              <a:t>5</a:t>
            </a:r>
          </a:p>
        </p:txBody>
      </p:sp>
      <p:sp>
        <p:nvSpPr>
          <p:cNvPr id="39" name="TextBox 38"/>
          <p:cNvSpPr txBox="1"/>
          <p:nvPr/>
        </p:nvSpPr>
        <p:spPr>
          <a:xfrm>
            <a:off x="1170432" y="5797296"/>
            <a:ext cx="10149840" cy="475488"/>
          </a:xfrm>
          <a:prstGeom prst="rect">
            <a:avLst/>
          </a:prstGeom>
          <a:noFill/>
        </p:spPr>
        <p:txBody>
          <a:bodyPr wrap="square">
            <a:spAutoFit/>
          </a:bodyPr>
          <a:lstStyle/>
          <a:p>
            <a:pPr algn="l"/>
            <a:r>
              <a:rPr sz="1500" b="0" i="0">
                <a:solidFill>
                  <a:srgbClr val="1E1E1E"/>
                </a:solidFill>
              </a:rPr>
              <a:t>Promote awareness about energy conservation through smart automation technology.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I N T R O D U C T I O N</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I N T R O D U C T I O N</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5  </a:t>
            </a:r>
          </a:p>
        </p:txBody>
      </p:sp>
      <p:sp>
        <p:nvSpPr>
          <p:cNvPr id="14" name="Rectangle 13"/>
          <p:cNvSpPr/>
          <p:nvPr/>
        </p:nvSpPr>
        <p:spPr>
          <a:xfrm>
            <a:off x="731520" y="1389888"/>
            <a:ext cx="10725912" cy="118872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31520" y="1389888"/>
            <a:ext cx="64008" cy="118872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731520" y="1389888"/>
            <a:ext cx="10725912" cy="365760"/>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41248" y="1426464"/>
            <a:ext cx="10424160" cy="329184"/>
          </a:xfrm>
          <a:prstGeom prst="rect">
            <a:avLst/>
          </a:prstGeom>
          <a:noFill/>
        </p:spPr>
        <p:txBody>
          <a:bodyPr wrap="square">
            <a:spAutoFit/>
          </a:bodyPr>
          <a:lstStyle/>
          <a:p>
            <a:pPr algn="l"/>
            <a:r>
              <a:rPr sz="1500" b="1" i="0">
                <a:solidFill>
                  <a:srgbClr val="3A1018"/>
                </a:solidFill>
              </a:rPr>
              <a:t>  The Energy Problem</a:t>
            </a:r>
          </a:p>
        </p:txBody>
      </p:sp>
      <p:sp>
        <p:nvSpPr>
          <p:cNvPr id="18" name="TextBox 17"/>
          <p:cNvSpPr txBox="1"/>
          <p:nvPr/>
        </p:nvSpPr>
        <p:spPr>
          <a:xfrm>
            <a:off x="932688" y="1792224"/>
            <a:ext cx="10332720" cy="749808"/>
          </a:xfrm>
          <a:prstGeom prst="rect">
            <a:avLst/>
          </a:prstGeom>
          <a:noFill/>
        </p:spPr>
        <p:txBody>
          <a:bodyPr wrap="square">
            <a:spAutoFit/>
          </a:bodyPr>
          <a:lstStyle/>
          <a:p>
            <a:pPr algn="l"/>
            <a:r>
              <a:rPr sz="1500" b="0" i="0">
                <a:solidFill>
                  <a:srgbClr val="1E1E1E"/>
                </a:solidFill>
              </a:rPr>
              <a:t>A significant portion of electricity is wasted when lights and fans stay ON in unoccupied rooms — an economic burden and an environmental concern.</a:t>
            </a:r>
          </a:p>
        </p:txBody>
      </p:sp>
      <p:sp>
        <p:nvSpPr>
          <p:cNvPr id="19" name="Rectangle 18"/>
          <p:cNvSpPr/>
          <p:nvPr/>
        </p:nvSpPr>
        <p:spPr>
          <a:xfrm>
            <a:off x="731520" y="2688336"/>
            <a:ext cx="10725912" cy="118872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31520" y="2688336"/>
            <a:ext cx="64008" cy="118872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31520" y="2688336"/>
            <a:ext cx="10725912" cy="365760"/>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841248" y="2724912"/>
            <a:ext cx="10424160" cy="329184"/>
          </a:xfrm>
          <a:prstGeom prst="rect">
            <a:avLst/>
          </a:prstGeom>
          <a:noFill/>
        </p:spPr>
        <p:txBody>
          <a:bodyPr wrap="square">
            <a:spAutoFit/>
          </a:bodyPr>
          <a:lstStyle/>
          <a:p>
            <a:pPr algn="l"/>
            <a:r>
              <a:rPr sz="1500" b="1" i="0">
                <a:solidFill>
                  <a:srgbClr val="3A1018"/>
                </a:solidFill>
              </a:rPr>
              <a:t>  The Smart Solution</a:t>
            </a:r>
          </a:p>
        </p:txBody>
      </p:sp>
      <p:sp>
        <p:nvSpPr>
          <p:cNvPr id="23" name="TextBox 22"/>
          <p:cNvSpPr txBox="1"/>
          <p:nvPr/>
        </p:nvSpPr>
        <p:spPr>
          <a:xfrm>
            <a:off x="932688" y="3090672"/>
            <a:ext cx="10332720" cy="749808"/>
          </a:xfrm>
          <a:prstGeom prst="rect">
            <a:avLst/>
          </a:prstGeom>
          <a:noFill/>
        </p:spPr>
        <p:txBody>
          <a:bodyPr wrap="square">
            <a:spAutoFit/>
          </a:bodyPr>
          <a:lstStyle/>
          <a:p>
            <a:pPr algn="l"/>
            <a:r>
              <a:rPr sz="1500" b="0" i="0">
                <a:solidFill>
                  <a:srgbClr val="1E1E1E"/>
                </a:solidFill>
              </a:rPr>
              <a:t>Motion sensing technology powers appliances only when someone is present and automatically switches them OFF when the room is empty.</a:t>
            </a:r>
          </a:p>
        </p:txBody>
      </p:sp>
      <p:sp>
        <p:nvSpPr>
          <p:cNvPr id="24" name="Rectangle 23"/>
          <p:cNvSpPr/>
          <p:nvPr/>
        </p:nvSpPr>
        <p:spPr>
          <a:xfrm>
            <a:off x="731520" y="3986784"/>
            <a:ext cx="10725912" cy="118872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31520" y="3986784"/>
            <a:ext cx="64008" cy="118872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731520" y="3986784"/>
            <a:ext cx="10725912" cy="365760"/>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841248" y="4023360"/>
            <a:ext cx="10424160" cy="329184"/>
          </a:xfrm>
          <a:prstGeom prst="rect">
            <a:avLst/>
          </a:prstGeom>
          <a:noFill/>
        </p:spPr>
        <p:txBody>
          <a:bodyPr wrap="square">
            <a:spAutoFit/>
          </a:bodyPr>
          <a:lstStyle/>
          <a:p>
            <a:pPr algn="l"/>
            <a:r>
              <a:rPr sz="1500" b="1" i="0">
                <a:solidFill>
                  <a:srgbClr val="3A1018"/>
                </a:solidFill>
              </a:rPr>
              <a:t>  How PIR Works</a:t>
            </a:r>
          </a:p>
        </p:txBody>
      </p:sp>
      <p:sp>
        <p:nvSpPr>
          <p:cNvPr id="28" name="TextBox 27"/>
          <p:cNvSpPr txBox="1"/>
          <p:nvPr/>
        </p:nvSpPr>
        <p:spPr>
          <a:xfrm>
            <a:off x="932688" y="4389120"/>
            <a:ext cx="10332720" cy="749808"/>
          </a:xfrm>
          <a:prstGeom prst="rect">
            <a:avLst/>
          </a:prstGeom>
          <a:noFill/>
        </p:spPr>
        <p:txBody>
          <a:bodyPr wrap="square">
            <a:spAutoFit/>
          </a:bodyPr>
          <a:lstStyle/>
          <a:p>
            <a:pPr algn="l"/>
            <a:r>
              <a:rPr sz="1500" b="0" i="0">
                <a:solidFill>
                  <a:srgbClr val="1E1E1E"/>
                </a:solidFill>
              </a:rPr>
              <a:t>PIR (Passive Infrared) sensors detect changes in infrared radiation from warm bodies. The sensor output triggers a relay that switches the connected appliance.</a:t>
            </a:r>
          </a:p>
        </p:txBody>
      </p:sp>
      <p:sp>
        <p:nvSpPr>
          <p:cNvPr id="29" name="Rectangle 28"/>
          <p:cNvSpPr/>
          <p:nvPr/>
        </p:nvSpPr>
        <p:spPr>
          <a:xfrm>
            <a:off x="731520" y="5285232"/>
            <a:ext cx="10725912" cy="118872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731520" y="5285232"/>
            <a:ext cx="64008" cy="118872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731520" y="5285232"/>
            <a:ext cx="10725912" cy="365760"/>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841248" y="5321808"/>
            <a:ext cx="10424160" cy="329184"/>
          </a:xfrm>
          <a:prstGeom prst="rect">
            <a:avLst/>
          </a:prstGeom>
          <a:noFill/>
        </p:spPr>
        <p:txBody>
          <a:bodyPr wrap="square">
            <a:spAutoFit/>
          </a:bodyPr>
          <a:lstStyle/>
          <a:p>
            <a:pPr algn="l"/>
            <a:r>
              <a:rPr sz="1500" b="1" i="0">
                <a:solidFill>
                  <a:srgbClr val="3A1018"/>
                </a:solidFill>
              </a:rPr>
              <a:t>  Our Project Goal</a:t>
            </a:r>
          </a:p>
        </p:txBody>
      </p:sp>
      <p:sp>
        <p:nvSpPr>
          <p:cNvPr id="33" name="TextBox 32"/>
          <p:cNvSpPr txBox="1"/>
          <p:nvPr/>
        </p:nvSpPr>
        <p:spPr>
          <a:xfrm>
            <a:off x="932688" y="5687568"/>
            <a:ext cx="10332720" cy="749808"/>
          </a:xfrm>
          <a:prstGeom prst="rect">
            <a:avLst/>
          </a:prstGeom>
          <a:noFill/>
        </p:spPr>
        <p:txBody>
          <a:bodyPr wrap="square">
            <a:spAutoFit/>
          </a:bodyPr>
          <a:lstStyle/>
          <a:p>
            <a:pPr algn="l"/>
            <a:r>
              <a:rPr sz="1500" b="0" i="0">
                <a:solidFill>
                  <a:srgbClr val="1E1E1E"/>
                </a:solidFill>
              </a:rPr>
              <a:t>Build and test a motion-controlled circuit for lights and fans — replacing manual switches with an intelligent automated system for homes, offices and public spaces.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T H E O R Y   /   P R I N C I P L E</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T H E O R Y   /   P R I N C I P L E</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6  </a:t>
            </a:r>
          </a:p>
        </p:txBody>
      </p:sp>
      <p:sp>
        <p:nvSpPr>
          <p:cNvPr id="14" name="Rectangle 13"/>
          <p:cNvSpPr/>
          <p:nvPr/>
        </p:nvSpPr>
        <p:spPr>
          <a:xfrm>
            <a:off x="731520" y="1371600"/>
            <a:ext cx="5074920" cy="2377440"/>
          </a:xfrm>
          <a:prstGeom prst="rect">
            <a:avLst/>
          </a:prstGeom>
          <a:solidFill>
            <a:srgbClr val="FFFCF8">
              <a:alpha val="30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31520" y="1371600"/>
            <a:ext cx="5074920" cy="43891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5349240" y="1426464"/>
            <a:ext cx="347472" cy="347472"/>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5349240" y="1417320"/>
            <a:ext cx="347472" cy="365760"/>
          </a:xfrm>
          <a:prstGeom prst="rect">
            <a:avLst/>
          </a:prstGeom>
          <a:noFill/>
        </p:spPr>
        <p:txBody>
          <a:bodyPr wrap="square">
            <a:spAutoFit/>
          </a:bodyPr>
          <a:lstStyle/>
          <a:p>
            <a:pPr algn="ctr"/>
            <a:r>
              <a:rPr sz="1400" b="1" i="0">
                <a:solidFill>
                  <a:srgbClr val="FFFFFF"/>
                </a:solidFill>
              </a:rPr>
              <a:t>1</a:t>
            </a:r>
          </a:p>
        </p:txBody>
      </p:sp>
      <p:sp>
        <p:nvSpPr>
          <p:cNvPr id="18" name="TextBox 17"/>
          <p:cNvSpPr txBox="1"/>
          <p:nvPr/>
        </p:nvSpPr>
        <p:spPr>
          <a:xfrm>
            <a:off x="877824" y="1435608"/>
            <a:ext cx="4480560" cy="347472"/>
          </a:xfrm>
          <a:prstGeom prst="rect">
            <a:avLst/>
          </a:prstGeom>
          <a:noFill/>
        </p:spPr>
        <p:txBody>
          <a:bodyPr wrap="square">
            <a:spAutoFit/>
          </a:bodyPr>
          <a:lstStyle/>
          <a:p>
            <a:pPr algn="l"/>
            <a:r>
              <a:rPr sz="1600" b="1" i="0">
                <a:solidFill>
                  <a:srgbClr val="FFFFFF"/>
                </a:solidFill>
              </a:rPr>
              <a:t>PIR Sensor</a:t>
            </a:r>
          </a:p>
        </p:txBody>
      </p:sp>
      <p:sp>
        <p:nvSpPr>
          <p:cNvPr id="19" name="TextBox 18"/>
          <p:cNvSpPr txBox="1"/>
          <p:nvPr/>
        </p:nvSpPr>
        <p:spPr>
          <a:xfrm>
            <a:off x="877824" y="1883664"/>
            <a:ext cx="4782312" cy="1737360"/>
          </a:xfrm>
          <a:prstGeom prst="rect">
            <a:avLst/>
          </a:prstGeom>
          <a:noFill/>
        </p:spPr>
        <p:txBody>
          <a:bodyPr wrap="square">
            <a:spAutoFit/>
          </a:bodyPr>
          <a:lstStyle/>
          <a:p>
            <a:pPr algn="l"/>
            <a:r>
              <a:rPr sz="1400" b="0" i="0">
                <a:solidFill>
                  <a:srgbClr val="1E1E1E"/>
                </a:solidFill>
              </a:rPr>
              <a:t>Detects IR radiation (8–12 µm) emitted by the human body. A pyroelectric crystal generates voltage when IR level changes.</a:t>
            </a:r>
          </a:p>
        </p:txBody>
      </p:sp>
      <p:sp>
        <p:nvSpPr>
          <p:cNvPr id="20" name="Rectangle 19"/>
          <p:cNvSpPr/>
          <p:nvPr/>
        </p:nvSpPr>
        <p:spPr>
          <a:xfrm>
            <a:off x="6839712" y="1371600"/>
            <a:ext cx="5074920" cy="2377440"/>
          </a:xfrm>
          <a:prstGeom prst="rect">
            <a:avLst/>
          </a:prstGeom>
          <a:solidFill>
            <a:srgbClr val="FFFCF8">
              <a:alpha val="30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839712" y="1371600"/>
            <a:ext cx="5074920" cy="43891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11457432" y="1426464"/>
            <a:ext cx="347472" cy="347472"/>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1457432" y="1417320"/>
            <a:ext cx="347472" cy="365760"/>
          </a:xfrm>
          <a:prstGeom prst="rect">
            <a:avLst/>
          </a:prstGeom>
          <a:noFill/>
        </p:spPr>
        <p:txBody>
          <a:bodyPr wrap="square">
            <a:spAutoFit/>
          </a:bodyPr>
          <a:lstStyle/>
          <a:p>
            <a:pPr algn="ctr"/>
            <a:r>
              <a:rPr sz="1400" b="1" i="0">
                <a:solidFill>
                  <a:srgbClr val="FFFFFF"/>
                </a:solidFill>
              </a:rPr>
              <a:t>2</a:t>
            </a:r>
          </a:p>
        </p:txBody>
      </p:sp>
      <p:sp>
        <p:nvSpPr>
          <p:cNvPr id="24" name="TextBox 23"/>
          <p:cNvSpPr txBox="1"/>
          <p:nvPr/>
        </p:nvSpPr>
        <p:spPr>
          <a:xfrm>
            <a:off x="6986016" y="1435608"/>
            <a:ext cx="4480560" cy="347472"/>
          </a:xfrm>
          <a:prstGeom prst="rect">
            <a:avLst/>
          </a:prstGeom>
          <a:noFill/>
        </p:spPr>
        <p:txBody>
          <a:bodyPr wrap="square">
            <a:spAutoFit/>
          </a:bodyPr>
          <a:lstStyle/>
          <a:p>
            <a:pPr algn="l"/>
            <a:r>
              <a:rPr sz="1600" b="1" i="0">
                <a:solidFill>
                  <a:srgbClr val="FFFFFF"/>
                </a:solidFill>
              </a:rPr>
              <a:t>Relay Operation</a:t>
            </a:r>
          </a:p>
        </p:txBody>
      </p:sp>
      <p:sp>
        <p:nvSpPr>
          <p:cNvPr id="25" name="TextBox 24"/>
          <p:cNvSpPr txBox="1"/>
          <p:nvPr/>
        </p:nvSpPr>
        <p:spPr>
          <a:xfrm>
            <a:off x="6986016" y="1883664"/>
            <a:ext cx="4782312" cy="1737360"/>
          </a:xfrm>
          <a:prstGeom prst="rect">
            <a:avLst/>
          </a:prstGeom>
          <a:noFill/>
        </p:spPr>
        <p:txBody>
          <a:bodyPr wrap="square">
            <a:spAutoFit/>
          </a:bodyPr>
          <a:lstStyle/>
          <a:p>
            <a:pPr algn="l"/>
            <a:r>
              <a:rPr sz="1400" b="0" i="0">
                <a:solidFill>
                  <a:srgbClr val="1E1E1E"/>
                </a:solidFill>
              </a:rPr>
              <a:t>An electromechanical switch. When PIR goes HIGH, the relay coil energises, closing the high-power circuit to switch ON the load.</a:t>
            </a:r>
          </a:p>
        </p:txBody>
      </p:sp>
      <p:sp>
        <p:nvSpPr>
          <p:cNvPr id="26" name="Rectangle 25"/>
          <p:cNvSpPr/>
          <p:nvPr/>
        </p:nvSpPr>
        <p:spPr>
          <a:xfrm>
            <a:off x="731520" y="3858768"/>
            <a:ext cx="5074920" cy="2377440"/>
          </a:xfrm>
          <a:prstGeom prst="rect">
            <a:avLst/>
          </a:prstGeom>
          <a:solidFill>
            <a:srgbClr val="FFFCF8">
              <a:alpha val="30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731520" y="3858768"/>
            <a:ext cx="5074920" cy="43891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5349240" y="3913632"/>
            <a:ext cx="347472" cy="347472"/>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5349240" y="3904488"/>
            <a:ext cx="347472" cy="365760"/>
          </a:xfrm>
          <a:prstGeom prst="rect">
            <a:avLst/>
          </a:prstGeom>
          <a:noFill/>
        </p:spPr>
        <p:txBody>
          <a:bodyPr wrap="square">
            <a:spAutoFit/>
          </a:bodyPr>
          <a:lstStyle/>
          <a:p>
            <a:pPr algn="ctr"/>
            <a:r>
              <a:rPr sz="1400" b="1" i="0">
                <a:solidFill>
                  <a:srgbClr val="FFFFFF"/>
                </a:solidFill>
              </a:rPr>
              <a:t>3</a:t>
            </a:r>
          </a:p>
        </p:txBody>
      </p:sp>
      <p:sp>
        <p:nvSpPr>
          <p:cNvPr id="30" name="TextBox 29"/>
          <p:cNvSpPr txBox="1"/>
          <p:nvPr/>
        </p:nvSpPr>
        <p:spPr>
          <a:xfrm>
            <a:off x="877824" y="3922776"/>
            <a:ext cx="4480560" cy="347472"/>
          </a:xfrm>
          <a:prstGeom prst="rect">
            <a:avLst/>
          </a:prstGeom>
          <a:noFill/>
        </p:spPr>
        <p:txBody>
          <a:bodyPr wrap="square">
            <a:spAutoFit/>
          </a:bodyPr>
          <a:lstStyle/>
          <a:p>
            <a:pPr algn="l"/>
            <a:r>
              <a:rPr sz="1600" b="1" i="0">
                <a:solidFill>
                  <a:srgbClr val="FFFFFF"/>
                </a:solidFill>
              </a:rPr>
              <a:t>Fresnel Lens</a:t>
            </a:r>
          </a:p>
        </p:txBody>
      </p:sp>
      <p:sp>
        <p:nvSpPr>
          <p:cNvPr id="31" name="TextBox 30"/>
          <p:cNvSpPr txBox="1"/>
          <p:nvPr/>
        </p:nvSpPr>
        <p:spPr>
          <a:xfrm>
            <a:off x="877824" y="4370832"/>
            <a:ext cx="4782312" cy="1737360"/>
          </a:xfrm>
          <a:prstGeom prst="rect">
            <a:avLst/>
          </a:prstGeom>
          <a:noFill/>
        </p:spPr>
        <p:txBody>
          <a:bodyPr wrap="square">
            <a:spAutoFit/>
          </a:bodyPr>
          <a:lstStyle/>
          <a:p>
            <a:pPr algn="l"/>
            <a:r>
              <a:rPr sz="1400" b="0" i="0">
                <a:solidFill>
                  <a:srgbClr val="1E1E1E"/>
                </a:solidFill>
              </a:rPr>
              <a:t>Focuses incoming IR from a wide angle onto the tiny sensor element, increasing detection range and sensitivity significantly.</a:t>
            </a:r>
          </a:p>
        </p:txBody>
      </p:sp>
      <p:sp>
        <p:nvSpPr>
          <p:cNvPr id="32" name="Rectangle 31"/>
          <p:cNvSpPr/>
          <p:nvPr/>
        </p:nvSpPr>
        <p:spPr>
          <a:xfrm>
            <a:off x="6839712" y="3858768"/>
            <a:ext cx="5074920" cy="2377440"/>
          </a:xfrm>
          <a:prstGeom prst="rect">
            <a:avLst/>
          </a:prstGeom>
          <a:solidFill>
            <a:srgbClr val="FFFCF8">
              <a:alpha val="30000"/>
            </a:srgbClr>
          </a:solidFill>
          <a:ln w="9525">
            <a:noFill/>
            <a:solidFill>
              <a:srgbClr val="A8CEAD"/>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ectangle 32"/>
          <p:cNvSpPr/>
          <p:nvPr/>
        </p:nvSpPr>
        <p:spPr>
          <a:xfrm>
            <a:off x="6839712" y="3858768"/>
            <a:ext cx="5074920" cy="43891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ectangle 33"/>
          <p:cNvSpPr/>
          <p:nvPr/>
        </p:nvSpPr>
        <p:spPr>
          <a:xfrm>
            <a:off x="11457432" y="3913632"/>
            <a:ext cx="347472" cy="347472"/>
          </a:xfrm>
          <a:prstGeom prst="rect">
            <a:avLst/>
          </a:prstGeom>
          <a:solidFill>
            <a:srgbClr val="8AB870">
              <a:alpha val="5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1457432" y="3904488"/>
            <a:ext cx="347472" cy="365760"/>
          </a:xfrm>
          <a:prstGeom prst="rect">
            <a:avLst/>
          </a:prstGeom>
          <a:noFill/>
        </p:spPr>
        <p:txBody>
          <a:bodyPr wrap="square">
            <a:spAutoFit/>
          </a:bodyPr>
          <a:lstStyle/>
          <a:p>
            <a:pPr algn="ctr"/>
            <a:r>
              <a:rPr sz="1400" b="1" i="0">
                <a:solidFill>
                  <a:srgbClr val="FFFFFF"/>
                </a:solidFill>
              </a:rPr>
              <a:t>4</a:t>
            </a:r>
          </a:p>
        </p:txBody>
      </p:sp>
      <p:sp>
        <p:nvSpPr>
          <p:cNvPr id="36" name="TextBox 35"/>
          <p:cNvSpPr txBox="1"/>
          <p:nvPr/>
        </p:nvSpPr>
        <p:spPr>
          <a:xfrm>
            <a:off x="6986016" y="3922776"/>
            <a:ext cx="4480560" cy="347472"/>
          </a:xfrm>
          <a:prstGeom prst="rect">
            <a:avLst/>
          </a:prstGeom>
          <a:noFill/>
        </p:spPr>
        <p:txBody>
          <a:bodyPr wrap="square">
            <a:spAutoFit/>
          </a:bodyPr>
          <a:lstStyle/>
          <a:p>
            <a:pPr algn="l"/>
            <a:r>
              <a:rPr sz="1600" b="1" i="0">
                <a:solidFill>
                  <a:srgbClr val="FFFFFF"/>
                </a:solidFill>
              </a:rPr>
              <a:t>Time Delay (RC)</a:t>
            </a:r>
          </a:p>
        </p:txBody>
      </p:sp>
      <p:sp>
        <p:nvSpPr>
          <p:cNvPr id="37" name="TextBox 36"/>
          <p:cNvSpPr txBox="1"/>
          <p:nvPr/>
        </p:nvSpPr>
        <p:spPr>
          <a:xfrm>
            <a:off x="6986016" y="4370832"/>
            <a:ext cx="4782312" cy="1737360"/>
          </a:xfrm>
          <a:prstGeom prst="rect">
            <a:avLst/>
          </a:prstGeom>
          <a:noFill/>
        </p:spPr>
        <p:txBody>
          <a:bodyPr wrap="square">
            <a:spAutoFit/>
          </a:bodyPr>
          <a:lstStyle/>
          <a:p>
            <a:pPr algn="l"/>
            <a:r>
              <a:rPr sz="1400" b="0" i="0">
                <a:solidFill>
                  <a:srgbClr val="1E1E1E"/>
                </a:solidFill>
              </a:rPr>
              <a:t>A resistor-capacitor network keeps the device ON after motion stops. Potentiometers allow adjustment from ~10 seconds to several minutes.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M A T E R I A L S   R E Q U I R E D</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M A T E R I A L S   R E Q U I R E D</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7  </a:t>
            </a:r>
          </a:p>
        </p:txBody>
      </p:sp>
      <p:sp>
        <p:nvSpPr>
          <p:cNvPr id="14" name="Rectangle 13"/>
          <p:cNvSpPr/>
          <p:nvPr/>
        </p:nvSpPr>
        <p:spPr>
          <a:xfrm>
            <a:off x="731520" y="1389888"/>
            <a:ext cx="2715768" cy="29260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4672" y="1408176"/>
            <a:ext cx="2624328" cy="256032"/>
          </a:xfrm>
          <a:prstGeom prst="rect">
            <a:avLst/>
          </a:prstGeom>
          <a:noFill/>
        </p:spPr>
        <p:txBody>
          <a:bodyPr wrap="square">
            <a:spAutoFit/>
          </a:bodyPr>
          <a:lstStyle/>
          <a:p>
            <a:pPr algn="l"/>
            <a:r>
              <a:rPr sz="1200" b="1" i="0">
                <a:solidFill>
                  <a:srgbClr val="FFFFFF"/>
                </a:solidFill>
              </a:rPr>
              <a:t>◆  Electronic Components</a:t>
            </a:r>
          </a:p>
        </p:txBody>
      </p:sp>
      <p:sp>
        <p:nvSpPr>
          <p:cNvPr id="16" name="Rectangle 15"/>
          <p:cNvSpPr/>
          <p:nvPr/>
        </p:nvSpPr>
        <p:spPr>
          <a:xfrm>
            <a:off x="731520" y="1719072"/>
            <a:ext cx="5394960"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04672" y="1901952"/>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24128" y="1755648"/>
            <a:ext cx="4160520" cy="457200"/>
          </a:xfrm>
          <a:prstGeom prst="rect">
            <a:avLst/>
          </a:prstGeom>
          <a:noFill/>
        </p:spPr>
        <p:txBody>
          <a:bodyPr wrap="square">
            <a:spAutoFit/>
          </a:bodyPr>
          <a:lstStyle/>
          <a:p>
            <a:pPr algn="l"/>
            <a:r>
              <a:rPr sz="1400" b="0" i="0">
                <a:solidFill>
                  <a:srgbClr val="1E1E1E"/>
                </a:solidFill>
              </a:rPr>
              <a:t>PIR Motion Sensor Module (HC-SR501)</a:t>
            </a:r>
          </a:p>
        </p:txBody>
      </p:sp>
      <p:sp>
        <p:nvSpPr>
          <p:cNvPr id="19" name="TextBox 18"/>
          <p:cNvSpPr txBox="1"/>
          <p:nvPr/>
        </p:nvSpPr>
        <p:spPr>
          <a:xfrm>
            <a:off x="5230368" y="1755648"/>
            <a:ext cx="822960" cy="457200"/>
          </a:xfrm>
          <a:prstGeom prst="rect">
            <a:avLst/>
          </a:prstGeom>
          <a:noFill/>
        </p:spPr>
        <p:txBody>
          <a:bodyPr wrap="square">
            <a:spAutoFit/>
          </a:bodyPr>
          <a:lstStyle/>
          <a:p>
            <a:pPr algn="r"/>
            <a:r>
              <a:rPr sz="1300" b="1" i="0">
                <a:solidFill>
                  <a:srgbClr val="C05B6A"/>
                </a:solidFill>
              </a:rPr>
              <a:t>1 No.</a:t>
            </a:r>
          </a:p>
        </p:txBody>
      </p:sp>
      <p:sp>
        <p:nvSpPr>
          <p:cNvPr id="20" name="Rectangle 19"/>
          <p:cNvSpPr/>
          <p:nvPr/>
        </p:nvSpPr>
        <p:spPr>
          <a:xfrm>
            <a:off x="804672" y="2441448"/>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024128" y="2295144"/>
            <a:ext cx="4160520" cy="457200"/>
          </a:xfrm>
          <a:prstGeom prst="rect">
            <a:avLst/>
          </a:prstGeom>
          <a:noFill/>
        </p:spPr>
        <p:txBody>
          <a:bodyPr wrap="square">
            <a:spAutoFit/>
          </a:bodyPr>
          <a:lstStyle/>
          <a:p>
            <a:pPr algn="l"/>
            <a:r>
              <a:rPr sz="1400" b="0" i="0">
                <a:solidFill>
                  <a:srgbClr val="1E1E1E"/>
                </a:solidFill>
              </a:rPr>
              <a:t>5V Relay Module (single channel)</a:t>
            </a:r>
          </a:p>
        </p:txBody>
      </p:sp>
      <p:sp>
        <p:nvSpPr>
          <p:cNvPr id="22" name="TextBox 21"/>
          <p:cNvSpPr txBox="1"/>
          <p:nvPr/>
        </p:nvSpPr>
        <p:spPr>
          <a:xfrm>
            <a:off x="5230368" y="2295144"/>
            <a:ext cx="822960" cy="457200"/>
          </a:xfrm>
          <a:prstGeom prst="rect">
            <a:avLst/>
          </a:prstGeom>
          <a:noFill/>
        </p:spPr>
        <p:txBody>
          <a:bodyPr wrap="square">
            <a:spAutoFit/>
          </a:bodyPr>
          <a:lstStyle/>
          <a:p>
            <a:pPr algn="r"/>
            <a:r>
              <a:rPr sz="1300" b="1" i="0">
                <a:solidFill>
                  <a:srgbClr val="C05B6A"/>
                </a:solidFill>
              </a:rPr>
              <a:t>1 No.</a:t>
            </a:r>
          </a:p>
        </p:txBody>
      </p:sp>
      <p:sp>
        <p:nvSpPr>
          <p:cNvPr id="23" name="Rectangle 22"/>
          <p:cNvSpPr/>
          <p:nvPr/>
        </p:nvSpPr>
        <p:spPr>
          <a:xfrm>
            <a:off x="731520" y="2798064"/>
            <a:ext cx="5394960"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04672" y="2980944"/>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024128" y="2834640"/>
            <a:ext cx="4160520" cy="457200"/>
          </a:xfrm>
          <a:prstGeom prst="rect">
            <a:avLst/>
          </a:prstGeom>
          <a:noFill/>
        </p:spPr>
        <p:txBody>
          <a:bodyPr wrap="square">
            <a:spAutoFit/>
          </a:bodyPr>
          <a:lstStyle/>
          <a:p>
            <a:pPr algn="l"/>
            <a:r>
              <a:rPr sz="1400" b="0" i="0">
                <a:solidFill>
                  <a:srgbClr val="1E1E1E"/>
                </a:solidFill>
              </a:rPr>
              <a:t>Arduino Uno / 555 Timer IC</a:t>
            </a:r>
          </a:p>
        </p:txBody>
      </p:sp>
      <p:sp>
        <p:nvSpPr>
          <p:cNvPr id="26" name="TextBox 25"/>
          <p:cNvSpPr txBox="1"/>
          <p:nvPr/>
        </p:nvSpPr>
        <p:spPr>
          <a:xfrm>
            <a:off x="5230368" y="2834640"/>
            <a:ext cx="822960" cy="457200"/>
          </a:xfrm>
          <a:prstGeom prst="rect">
            <a:avLst/>
          </a:prstGeom>
          <a:noFill/>
        </p:spPr>
        <p:txBody>
          <a:bodyPr wrap="square">
            <a:spAutoFit/>
          </a:bodyPr>
          <a:lstStyle/>
          <a:p>
            <a:pPr algn="r"/>
            <a:r>
              <a:rPr sz="1300" b="1" i="0">
                <a:solidFill>
                  <a:srgbClr val="C05B6A"/>
                </a:solidFill>
              </a:rPr>
              <a:t>1 No.</a:t>
            </a:r>
          </a:p>
        </p:txBody>
      </p:sp>
      <p:sp>
        <p:nvSpPr>
          <p:cNvPr id="27" name="Rectangle 26"/>
          <p:cNvSpPr/>
          <p:nvPr/>
        </p:nvSpPr>
        <p:spPr>
          <a:xfrm>
            <a:off x="804672" y="3520440"/>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24128" y="3374136"/>
            <a:ext cx="4160520" cy="457200"/>
          </a:xfrm>
          <a:prstGeom prst="rect">
            <a:avLst/>
          </a:prstGeom>
          <a:noFill/>
        </p:spPr>
        <p:txBody>
          <a:bodyPr wrap="square">
            <a:spAutoFit/>
          </a:bodyPr>
          <a:lstStyle/>
          <a:p>
            <a:pPr algn="l"/>
            <a:r>
              <a:rPr sz="1400" b="0" i="0">
                <a:solidFill>
                  <a:srgbClr val="1E1E1E"/>
                </a:solidFill>
              </a:rPr>
              <a:t>Resistors: 10kΩ, 1kΩ</a:t>
            </a:r>
          </a:p>
        </p:txBody>
      </p:sp>
      <p:sp>
        <p:nvSpPr>
          <p:cNvPr id="29" name="TextBox 28"/>
          <p:cNvSpPr txBox="1"/>
          <p:nvPr/>
        </p:nvSpPr>
        <p:spPr>
          <a:xfrm>
            <a:off x="5230368" y="3374136"/>
            <a:ext cx="822960" cy="457200"/>
          </a:xfrm>
          <a:prstGeom prst="rect">
            <a:avLst/>
          </a:prstGeom>
          <a:noFill/>
        </p:spPr>
        <p:txBody>
          <a:bodyPr wrap="square">
            <a:spAutoFit/>
          </a:bodyPr>
          <a:lstStyle/>
          <a:p>
            <a:pPr algn="r"/>
            <a:r>
              <a:rPr sz="1300" b="1" i="0">
                <a:solidFill>
                  <a:srgbClr val="C05B6A"/>
                </a:solidFill>
              </a:rPr>
              <a:t>As required</a:t>
            </a:r>
          </a:p>
        </p:txBody>
      </p:sp>
      <p:sp>
        <p:nvSpPr>
          <p:cNvPr id="30" name="Rectangle 29"/>
          <p:cNvSpPr/>
          <p:nvPr/>
        </p:nvSpPr>
        <p:spPr>
          <a:xfrm>
            <a:off x="731520" y="3877056"/>
            <a:ext cx="5394960"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804672" y="4059936"/>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024128" y="3913632"/>
            <a:ext cx="4160520" cy="457200"/>
          </a:xfrm>
          <a:prstGeom prst="rect">
            <a:avLst/>
          </a:prstGeom>
          <a:noFill/>
        </p:spPr>
        <p:txBody>
          <a:bodyPr wrap="square">
            <a:spAutoFit/>
          </a:bodyPr>
          <a:lstStyle/>
          <a:p>
            <a:pPr algn="l"/>
            <a:r>
              <a:rPr sz="1400" b="0" i="0">
                <a:solidFill>
                  <a:srgbClr val="1E1E1E"/>
                </a:solidFill>
              </a:rPr>
              <a:t>Capacitors: 100µF, 10µF</a:t>
            </a:r>
          </a:p>
        </p:txBody>
      </p:sp>
      <p:sp>
        <p:nvSpPr>
          <p:cNvPr id="33" name="TextBox 32"/>
          <p:cNvSpPr txBox="1"/>
          <p:nvPr/>
        </p:nvSpPr>
        <p:spPr>
          <a:xfrm>
            <a:off x="5230368" y="3913632"/>
            <a:ext cx="822960" cy="457200"/>
          </a:xfrm>
          <a:prstGeom prst="rect">
            <a:avLst/>
          </a:prstGeom>
          <a:noFill/>
        </p:spPr>
        <p:txBody>
          <a:bodyPr wrap="square">
            <a:spAutoFit/>
          </a:bodyPr>
          <a:lstStyle/>
          <a:p>
            <a:pPr algn="r"/>
            <a:r>
              <a:rPr sz="1300" b="1" i="0">
                <a:solidFill>
                  <a:srgbClr val="C05B6A"/>
                </a:solidFill>
              </a:rPr>
              <a:t>As required</a:t>
            </a:r>
          </a:p>
        </p:txBody>
      </p:sp>
      <p:sp>
        <p:nvSpPr>
          <p:cNvPr id="34" name="Rectangle 33"/>
          <p:cNvSpPr/>
          <p:nvPr/>
        </p:nvSpPr>
        <p:spPr>
          <a:xfrm>
            <a:off x="804672" y="4599432"/>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024128" y="4453128"/>
            <a:ext cx="4160520" cy="457200"/>
          </a:xfrm>
          <a:prstGeom prst="rect">
            <a:avLst/>
          </a:prstGeom>
          <a:noFill/>
        </p:spPr>
        <p:txBody>
          <a:bodyPr wrap="square">
            <a:spAutoFit/>
          </a:bodyPr>
          <a:lstStyle/>
          <a:p>
            <a:pPr algn="l"/>
            <a:r>
              <a:rPr sz="1400" b="0" i="0">
                <a:solidFill>
                  <a:srgbClr val="1E1E1E"/>
                </a:solidFill>
              </a:rPr>
              <a:t>LED (Red/Green) — indication</a:t>
            </a:r>
          </a:p>
        </p:txBody>
      </p:sp>
      <p:sp>
        <p:nvSpPr>
          <p:cNvPr id="36" name="TextBox 35"/>
          <p:cNvSpPr txBox="1"/>
          <p:nvPr/>
        </p:nvSpPr>
        <p:spPr>
          <a:xfrm>
            <a:off x="5230368" y="4453128"/>
            <a:ext cx="822960" cy="457200"/>
          </a:xfrm>
          <a:prstGeom prst="rect">
            <a:avLst/>
          </a:prstGeom>
          <a:noFill/>
        </p:spPr>
        <p:txBody>
          <a:bodyPr wrap="square">
            <a:spAutoFit/>
          </a:bodyPr>
          <a:lstStyle/>
          <a:p>
            <a:pPr algn="r"/>
            <a:r>
              <a:rPr sz="1300" b="1" i="0">
                <a:solidFill>
                  <a:srgbClr val="C05B6A"/>
                </a:solidFill>
              </a:rPr>
              <a:t>2 Nos.</a:t>
            </a:r>
          </a:p>
        </p:txBody>
      </p:sp>
      <p:sp>
        <p:nvSpPr>
          <p:cNvPr id="37" name="Rectangle 36"/>
          <p:cNvSpPr/>
          <p:nvPr/>
        </p:nvSpPr>
        <p:spPr>
          <a:xfrm>
            <a:off x="731520" y="4956048"/>
            <a:ext cx="5394960"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ectangle 37"/>
          <p:cNvSpPr/>
          <p:nvPr/>
        </p:nvSpPr>
        <p:spPr>
          <a:xfrm>
            <a:off x="804672" y="5138928"/>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TextBox 38"/>
          <p:cNvSpPr txBox="1"/>
          <p:nvPr/>
        </p:nvSpPr>
        <p:spPr>
          <a:xfrm>
            <a:off x="1024128" y="4992624"/>
            <a:ext cx="4160520" cy="457200"/>
          </a:xfrm>
          <a:prstGeom prst="rect">
            <a:avLst/>
          </a:prstGeom>
          <a:noFill/>
        </p:spPr>
        <p:txBody>
          <a:bodyPr wrap="square">
            <a:spAutoFit/>
          </a:bodyPr>
          <a:lstStyle/>
          <a:p>
            <a:pPr algn="l"/>
            <a:r>
              <a:rPr sz="1400" b="0" i="0">
                <a:solidFill>
                  <a:srgbClr val="1E1E1E"/>
                </a:solidFill>
              </a:rPr>
              <a:t>NPN Transistor BC547</a:t>
            </a:r>
          </a:p>
        </p:txBody>
      </p:sp>
      <p:sp>
        <p:nvSpPr>
          <p:cNvPr id="40" name="TextBox 39"/>
          <p:cNvSpPr txBox="1"/>
          <p:nvPr/>
        </p:nvSpPr>
        <p:spPr>
          <a:xfrm>
            <a:off x="5230368" y="4992624"/>
            <a:ext cx="822960" cy="457200"/>
          </a:xfrm>
          <a:prstGeom prst="rect">
            <a:avLst/>
          </a:prstGeom>
          <a:noFill/>
        </p:spPr>
        <p:txBody>
          <a:bodyPr wrap="square">
            <a:spAutoFit/>
          </a:bodyPr>
          <a:lstStyle/>
          <a:p>
            <a:pPr algn="r"/>
            <a:r>
              <a:rPr sz="1300" b="1" i="0">
                <a:solidFill>
                  <a:srgbClr val="C05B6A"/>
                </a:solidFill>
              </a:rPr>
              <a:t>1 No.</a:t>
            </a:r>
          </a:p>
        </p:txBody>
      </p:sp>
      <p:sp>
        <p:nvSpPr>
          <p:cNvPr id="41" name="Rectangle 40"/>
          <p:cNvSpPr/>
          <p:nvPr/>
        </p:nvSpPr>
        <p:spPr>
          <a:xfrm>
            <a:off x="804672" y="5678424"/>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1024128" y="5532120"/>
            <a:ext cx="4160520" cy="457200"/>
          </a:xfrm>
          <a:prstGeom prst="rect">
            <a:avLst/>
          </a:prstGeom>
          <a:noFill/>
        </p:spPr>
        <p:txBody>
          <a:bodyPr wrap="square">
            <a:spAutoFit/>
          </a:bodyPr>
          <a:lstStyle/>
          <a:p>
            <a:pPr algn="l"/>
            <a:r>
              <a:rPr sz="1400" b="0" i="0">
                <a:solidFill>
                  <a:srgbClr val="1E1E1E"/>
                </a:solidFill>
              </a:rPr>
              <a:t>Diode 1N4007 (flyback)</a:t>
            </a:r>
          </a:p>
        </p:txBody>
      </p:sp>
      <p:sp>
        <p:nvSpPr>
          <p:cNvPr id="43" name="TextBox 42"/>
          <p:cNvSpPr txBox="1"/>
          <p:nvPr/>
        </p:nvSpPr>
        <p:spPr>
          <a:xfrm>
            <a:off x="5230368" y="5532120"/>
            <a:ext cx="822960" cy="457200"/>
          </a:xfrm>
          <a:prstGeom prst="rect">
            <a:avLst/>
          </a:prstGeom>
          <a:noFill/>
        </p:spPr>
        <p:txBody>
          <a:bodyPr wrap="square">
            <a:spAutoFit/>
          </a:bodyPr>
          <a:lstStyle/>
          <a:p>
            <a:pPr algn="r"/>
            <a:r>
              <a:rPr sz="1300" b="1" i="0">
                <a:solidFill>
                  <a:srgbClr val="C05B6A"/>
                </a:solidFill>
              </a:rPr>
              <a:t>1 No.</a:t>
            </a:r>
          </a:p>
        </p:txBody>
      </p:sp>
      <p:sp>
        <p:nvSpPr>
          <p:cNvPr id="44" name="Rectangle 43"/>
          <p:cNvSpPr/>
          <p:nvPr/>
        </p:nvSpPr>
        <p:spPr>
          <a:xfrm>
            <a:off x="6492240" y="1389888"/>
            <a:ext cx="45720" cy="5138928"/>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Rectangle 44"/>
          <p:cNvSpPr/>
          <p:nvPr/>
        </p:nvSpPr>
        <p:spPr>
          <a:xfrm>
            <a:off x="6675120" y="1389888"/>
            <a:ext cx="1837944" cy="29260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6" name="TextBox 45"/>
          <p:cNvSpPr txBox="1"/>
          <p:nvPr/>
        </p:nvSpPr>
        <p:spPr>
          <a:xfrm>
            <a:off x="6748272" y="1408176"/>
            <a:ext cx="1746504" cy="256032"/>
          </a:xfrm>
          <a:prstGeom prst="rect">
            <a:avLst/>
          </a:prstGeom>
          <a:noFill/>
        </p:spPr>
        <p:txBody>
          <a:bodyPr wrap="square">
            <a:spAutoFit/>
          </a:bodyPr>
          <a:lstStyle/>
          <a:p>
            <a:pPr algn="l"/>
            <a:r>
              <a:rPr sz="1200" b="1" i="0">
                <a:solidFill>
                  <a:srgbClr val="FFFFFF"/>
                </a:solidFill>
              </a:rPr>
              <a:t>◆  Power &amp; Tools</a:t>
            </a:r>
          </a:p>
        </p:txBody>
      </p:sp>
      <p:sp>
        <p:nvSpPr>
          <p:cNvPr id="47" name="Rectangle 46"/>
          <p:cNvSpPr/>
          <p:nvPr/>
        </p:nvSpPr>
        <p:spPr>
          <a:xfrm>
            <a:off x="6675120" y="1719072"/>
            <a:ext cx="5330952"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Rectangle 47"/>
          <p:cNvSpPr/>
          <p:nvPr/>
        </p:nvSpPr>
        <p:spPr>
          <a:xfrm>
            <a:off x="6748272" y="1901952"/>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967728" y="1755648"/>
            <a:ext cx="4114800" cy="457200"/>
          </a:xfrm>
          <a:prstGeom prst="rect">
            <a:avLst/>
          </a:prstGeom>
          <a:noFill/>
        </p:spPr>
        <p:txBody>
          <a:bodyPr wrap="square">
            <a:spAutoFit/>
          </a:bodyPr>
          <a:lstStyle/>
          <a:p>
            <a:pPr algn="l"/>
            <a:r>
              <a:rPr sz="1400" b="0" i="0">
                <a:solidFill>
                  <a:srgbClr val="1E1E1E"/>
                </a:solidFill>
              </a:rPr>
              <a:t>9V Battery / DC Adapter (5V–12V)</a:t>
            </a:r>
          </a:p>
        </p:txBody>
      </p:sp>
      <p:sp>
        <p:nvSpPr>
          <p:cNvPr id="50" name="TextBox 49"/>
          <p:cNvSpPr txBox="1"/>
          <p:nvPr/>
        </p:nvSpPr>
        <p:spPr>
          <a:xfrm>
            <a:off x="11173968" y="1755648"/>
            <a:ext cx="822960" cy="457200"/>
          </a:xfrm>
          <a:prstGeom prst="rect">
            <a:avLst/>
          </a:prstGeom>
          <a:noFill/>
        </p:spPr>
        <p:txBody>
          <a:bodyPr wrap="square">
            <a:spAutoFit/>
          </a:bodyPr>
          <a:lstStyle/>
          <a:p>
            <a:pPr algn="r"/>
            <a:r>
              <a:rPr sz="1300" b="1" i="0">
                <a:solidFill>
                  <a:srgbClr val="C05B6A"/>
                </a:solidFill>
              </a:rPr>
              <a:t>1 No.</a:t>
            </a:r>
          </a:p>
        </p:txBody>
      </p:sp>
      <p:sp>
        <p:nvSpPr>
          <p:cNvPr id="51" name="Rectangle 50"/>
          <p:cNvSpPr/>
          <p:nvPr/>
        </p:nvSpPr>
        <p:spPr>
          <a:xfrm>
            <a:off x="6748272" y="2441448"/>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2" name="TextBox 51"/>
          <p:cNvSpPr txBox="1"/>
          <p:nvPr/>
        </p:nvSpPr>
        <p:spPr>
          <a:xfrm>
            <a:off x="6967728" y="2295144"/>
            <a:ext cx="4114800" cy="457200"/>
          </a:xfrm>
          <a:prstGeom prst="rect">
            <a:avLst/>
          </a:prstGeom>
          <a:noFill/>
        </p:spPr>
        <p:txBody>
          <a:bodyPr wrap="square">
            <a:spAutoFit/>
          </a:bodyPr>
          <a:lstStyle/>
          <a:p>
            <a:pPr algn="l"/>
            <a:r>
              <a:rPr sz="1400" b="0" i="0">
                <a:solidFill>
                  <a:srgbClr val="1E1E1E"/>
                </a:solidFill>
              </a:rPr>
              <a:t>Breadboard / PCB Board</a:t>
            </a:r>
          </a:p>
        </p:txBody>
      </p:sp>
      <p:sp>
        <p:nvSpPr>
          <p:cNvPr id="53" name="TextBox 52"/>
          <p:cNvSpPr txBox="1"/>
          <p:nvPr/>
        </p:nvSpPr>
        <p:spPr>
          <a:xfrm>
            <a:off x="11173968" y="2295144"/>
            <a:ext cx="822960" cy="457200"/>
          </a:xfrm>
          <a:prstGeom prst="rect">
            <a:avLst/>
          </a:prstGeom>
          <a:noFill/>
        </p:spPr>
        <p:txBody>
          <a:bodyPr wrap="square">
            <a:spAutoFit/>
          </a:bodyPr>
          <a:lstStyle/>
          <a:p>
            <a:pPr algn="r"/>
            <a:r>
              <a:rPr sz="1300" b="1" i="0">
                <a:solidFill>
                  <a:srgbClr val="C05B6A"/>
                </a:solidFill>
              </a:rPr>
              <a:t>1 No.</a:t>
            </a:r>
          </a:p>
        </p:txBody>
      </p:sp>
      <p:sp>
        <p:nvSpPr>
          <p:cNvPr id="54" name="Rectangle 53"/>
          <p:cNvSpPr/>
          <p:nvPr/>
        </p:nvSpPr>
        <p:spPr>
          <a:xfrm>
            <a:off x="6675120" y="2798064"/>
            <a:ext cx="5330952"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Rectangle 54"/>
          <p:cNvSpPr/>
          <p:nvPr/>
        </p:nvSpPr>
        <p:spPr>
          <a:xfrm>
            <a:off x="6748272" y="2980944"/>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6967728" y="2834640"/>
            <a:ext cx="4114800" cy="457200"/>
          </a:xfrm>
          <a:prstGeom prst="rect">
            <a:avLst/>
          </a:prstGeom>
          <a:noFill/>
        </p:spPr>
        <p:txBody>
          <a:bodyPr wrap="square">
            <a:spAutoFit/>
          </a:bodyPr>
          <a:lstStyle/>
          <a:p>
            <a:pPr algn="l"/>
            <a:r>
              <a:rPr sz="1400" b="0" i="0">
                <a:solidFill>
                  <a:srgbClr val="1E1E1E"/>
                </a:solidFill>
              </a:rPr>
              <a:t>Connecting Wires (M-M, M-F)</a:t>
            </a:r>
          </a:p>
        </p:txBody>
      </p:sp>
      <p:sp>
        <p:nvSpPr>
          <p:cNvPr id="57" name="TextBox 56"/>
          <p:cNvSpPr txBox="1"/>
          <p:nvPr/>
        </p:nvSpPr>
        <p:spPr>
          <a:xfrm>
            <a:off x="11173968" y="2834640"/>
            <a:ext cx="822960" cy="457200"/>
          </a:xfrm>
          <a:prstGeom prst="rect">
            <a:avLst/>
          </a:prstGeom>
          <a:noFill/>
        </p:spPr>
        <p:txBody>
          <a:bodyPr wrap="square">
            <a:spAutoFit/>
          </a:bodyPr>
          <a:lstStyle/>
          <a:p>
            <a:pPr algn="r"/>
            <a:r>
              <a:rPr sz="1300" b="1" i="0">
                <a:solidFill>
                  <a:srgbClr val="C05B6A"/>
                </a:solidFill>
              </a:rPr>
              <a:t>As required</a:t>
            </a:r>
          </a:p>
        </p:txBody>
      </p:sp>
      <p:sp>
        <p:nvSpPr>
          <p:cNvPr id="58" name="Rectangle 57"/>
          <p:cNvSpPr/>
          <p:nvPr/>
        </p:nvSpPr>
        <p:spPr>
          <a:xfrm>
            <a:off x="6748272" y="3520440"/>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9" name="TextBox 58"/>
          <p:cNvSpPr txBox="1"/>
          <p:nvPr/>
        </p:nvSpPr>
        <p:spPr>
          <a:xfrm>
            <a:off x="6967728" y="3374136"/>
            <a:ext cx="4114800" cy="457200"/>
          </a:xfrm>
          <a:prstGeom prst="rect">
            <a:avLst/>
          </a:prstGeom>
          <a:noFill/>
        </p:spPr>
        <p:txBody>
          <a:bodyPr wrap="square">
            <a:spAutoFit/>
          </a:bodyPr>
          <a:lstStyle/>
          <a:p>
            <a:pPr algn="l"/>
            <a:r>
              <a:rPr sz="1400" b="0" i="0">
                <a:solidFill>
                  <a:srgbClr val="1E1E1E"/>
                </a:solidFill>
              </a:rPr>
              <a:t>Small Fan (5V DC) / LED Bulb</a:t>
            </a:r>
          </a:p>
        </p:txBody>
      </p:sp>
      <p:sp>
        <p:nvSpPr>
          <p:cNvPr id="60" name="TextBox 59"/>
          <p:cNvSpPr txBox="1"/>
          <p:nvPr/>
        </p:nvSpPr>
        <p:spPr>
          <a:xfrm>
            <a:off x="11173968" y="3374136"/>
            <a:ext cx="822960" cy="457200"/>
          </a:xfrm>
          <a:prstGeom prst="rect">
            <a:avLst/>
          </a:prstGeom>
          <a:noFill/>
        </p:spPr>
        <p:txBody>
          <a:bodyPr wrap="square">
            <a:spAutoFit/>
          </a:bodyPr>
          <a:lstStyle/>
          <a:p>
            <a:pPr algn="r"/>
            <a:r>
              <a:rPr sz="1300" b="1" i="0">
                <a:solidFill>
                  <a:srgbClr val="C05B6A"/>
                </a:solidFill>
              </a:rPr>
              <a:t>1 No.</a:t>
            </a:r>
          </a:p>
        </p:txBody>
      </p:sp>
      <p:sp>
        <p:nvSpPr>
          <p:cNvPr id="61" name="Rectangle 60"/>
          <p:cNvSpPr/>
          <p:nvPr/>
        </p:nvSpPr>
        <p:spPr>
          <a:xfrm>
            <a:off x="6675120" y="3877056"/>
            <a:ext cx="5330952" cy="521207"/>
          </a:xfrm>
          <a:prstGeom prst="rect">
            <a:avLst/>
          </a:prstGeom>
          <a:solidFill>
            <a:srgbClr val="F9EDEF">
              <a:alpha val="4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Rectangle 61"/>
          <p:cNvSpPr/>
          <p:nvPr/>
        </p:nvSpPr>
        <p:spPr>
          <a:xfrm>
            <a:off x="6748272" y="4059936"/>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3" name="TextBox 62"/>
          <p:cNvSpPr txBox="1"/>
          <p:nvPr/>
        </p:nvSpPr>
        <p:spPr>
          <a:xfrm>
            <a:off x="6967728" y="3913632"/>
            <a:ext cx="4114800" cy="457200"/>
          </a:xfrm>
          <a:prstGeom prst="rect">
            <a:avLst/>
          </a:prstGeom>
          <a:noFill/>
        </p:spPr>
        <p:txBody>
          <a:bodyPr wrap="square">
            <a:spAutoFit/>
          </a:bodyPr>
          <a:lstStyle/>
          <a:p>
            <a:pPr algn="l"/>
            <a:r>
              <a:rPr sz="1400" b="0" i="0">
                <a:solidFill>
                  <a:srgbClr val="1E1E1E"/>
                </a:solidFill>
              </a:rPr>
              <a:t>Multimeter</a:t>
            </a:r>
          </a:p>
        </p:txBody>
      </p:sp>
      <p:sp>
        <p:nvSpPr>
          <p:cNvPr id="64" name="TextBox 63"/>
          <p:cNvSpPr txBox="1"/>
          <p:nvPr/>
        </p:nvSpPr>
        <p:spPr>
          <a:xfrm>
            <a:off x="11173968" y="3913632"/>
            <a:ext cx="822960" cy="457200"/>
          </a:xfrm>
          <a:prstGeom prst="rect">
            <a:avLst/>
          </a:prstGeom>
          <a:noFill/>
        </p:spPr>
        <p:txBody>
          <a:bodyPr wrap="square">
            <a:spAutoFit/>
          </a:bodyPr>
          <a:lstStyle/>
          <a:p>
            <a:pPr algn="r"/>
            <a:r>
              <a:rPr sz="1300" b="1" i="0">
                <a:solidFill>
                  <a:srgbClr val="C05B6A"/>
                </a:solidFill>
              </a:rPr>
              <a:t>1 No.</a:t>
            </a:r>
          </a:p>
        </p:txBody>
      </p:sp>
      <p:sp>
        <p:nvSpPr>
          <p:cNvPr id="65" name="Rectangle 64"/>
          <p:cNvSpPr/>
          <p:nvPr/>
        </p:nvSpPr>
        <p:spPr>
          <a:xfrm>
            <a:off x="6748272" y="4599432"/>
            <a:ext cx="109728" cy="109728"/>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TextBox 65"/>
          <p:cNvSpPr txBox="1"/>
          <p:nvPr/>
        </p:nvSpPr>
        <p:spPr>
          <a:xfrm>
            <a:off x="6967728" y="4453128"/>
            <a:ext cx="4114800" cy="457200"/>
          </a:xfrm>
          <a:prstGeom prst="rect">
            <a:avLst/>
          </a:prstGeom>
          <a:noFill/>
        </p:spPr>
        <p:txBody>
          <a:bodyPr wrap="square">
            <a:spAutoFit/>
          </a:bodyPr>
          <a:lstStyle/>
          <a:p>
            <a:pPr algn="l"/>
            <a:r>
              <a:rPr sz="1400" b="0" i="0">
                <a:solidFill>
                  <a:srgbClr val="1E1E1E"/>
                </a:solidFill>
              </a:rPr>
              <a:t>Soldering Iron &amp; Solder Wire</a:t>
            </a:r>
          </a:p>
        </p:txBody>
      </p:sp>
      <p:sp>
        <p:nvSpPr>
          <p:cNvPr id="67" name="TextBox 66"/>
          <p:cNvSpPr txBox="1"/>
          <p:nvPr/>
        </p:nvSpPr>
        <p:spPr>
          <a:xfrm>
            <a:off x="11173968" y="4453128"/>
            <a:ext cx="822960" cy="457200"/>
          </a:xfrm>
          <a:prstGeom prst="rect">
            <a:avLst/>
          </a:prstGeom>
          <a:noFill/>
        </p:spPr>
        <p:txBody>
          <a:bodyPr wrap="square">
            <a:spAutoFit/>
          </a:bodyPr>
          <a:lstStyle/>
          <a:p>
            <a:pPr algn="r"/>
            <a:r>
              <a:rPr sz="1300" b="1" i="0">
                <a:solidFill>
                  <a:srgbClr val="C05B6A"/>
                </a:solidFill>
              </a:rPr>
              <a:t>As required</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green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1E3A2A"/>
              </a:gs>
              <a:gs pos="100000">
                <a:srgbClr val="3D7050"/>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8AB87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8AB87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8AB87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8AB87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C I R C U I T   D I A G R A M   /   M O D E L</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C I R C U I T   D I A G R A M   /   M O D E L</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A8CEAD"/>
                </a:solidFill>
              </a:rPr>
              <a:t>─── ◆ ──────────────────────────────── ◆ ───</a:t>
            </a:r>
          </a:p>
        </p:txBody>
      </p:sp>
      <p:sp>
        <p:nvSpPr>
          <p:cNvPr id="12" name="Rectangle 11"/>
          <p:cNvSpPr/>
          <p:nvPr/>
        </p:nvSpPr>
        <p:spPr>
          <a:xfrm>
            <a:off x="11567160" y="6492240"/>
            <a:ext cx="475488" cy="228600"/>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8  </a:t>
            </a:r>
          </a:p>
        </p:txBody>
      </p:sp>
      <p:sp>
        <p:nvSpPr>
          <p:cNvPr id="14" name="Rectangle 13"/>
          <p:cNvSpPr/>
          <p:nvPr/>
        </p:nvSpPr>
        <p:spPr>
          <a:xfrm>
            <a:off x="731520" y="1389888"/>
            <a:ext cx="2496312" cy="292608"/>
          </a:xfrm>
          <a:prstGeom prst="rect">
            <a:avLst/>
          </a:prstGeom>
          <a:solidFill>
            <a:srgbClr val="1E3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04672" y="1408176"/>
            <a:ext cx="2404872" cy="256032"/>
          </a:xfrm>
          <a:prstGeom prst="rect">
            <a:avLst/>
          </a:prstGeom>
          <a:noFill/>
        </p:spPr>
        <p:txBody>
          <a:bodyPr wrap="square">
            <a:spAutoFit/>
          </a:bodyPr>
          <a:lstStyle/>
          <a:p>
            <a:pPr algn="l"/>
            <a:r>
              <a:rPr sz="1200" b="1" i="0">
                <a:solidFill>
                  <a:srgbClr val="FFFFFF"/>
                </a:solidFill>
              </a:rPr>
              <a:t>◆  Circuit Description</a:t>
            </a:r>
          </a:p>
        </p:txBody>
      </p:sp>
      <p:sp>
        <p:nvSpPr>
          <p:cNvPr id="16" name="Rectangle 15"/>
          <p:cNvSpPr/>
          <p:nvPr/>
        </p:nvSpPr>
        <p:spPr>
          <a:xfrm>
            <a:off x="731520" y="1719072"/>
            <a:ext cx="10725912" cy="475488"/>
          </a:xfrm>
          <a:prstGeom prst="rect">
            <a:avLst/>
          </a:prstGeom>
          <a:solidFill>
            <a:srgbClr val="A8CEAD">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804672" y="1874520"/>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60704" y="1755648"/>
            <a:ext cx="10213848" cy="420624"/>
          </a:xfrm>
          <a:prstGeom prst="rect">
            <a:avLst/>
          </a:prstGeom>
          <a:noFill/>
        </p:spPr>
        <p:txBody>
          <a:bodyPr wrap="square">
            <a:spAutoFit/>
          </a:bodyPr>
          <a:lstStyle/>
          <a:p>
            <a:pPr algn="l"/>
            <a:r>
              <a:rPr sz="1500" b="0" i="0">
                <a:solidFill>
                  <a:srgbClr val="1E1E1E"/>
                </a:solidFill>
              </a:rPr>
              <a:t>Power Supply (5V–12V DC) → PIR sensor (VCC, GND, OUT pins).</a:t>
            </a:r>
          </a:p>
        </p:txBody>
      </p:sp>
      <p:sp>
        <p:nvSpPr>
          <p:cNvPr id="19" name="Rectangle 18"/>
          <p:cNvSpPr/>
          <p:nvPr/>
        </p:nvSpPr>
        <p:spPr>
          <a:xfrm>
            <a:off x="804672" y="2368296"/>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60704" y="2249424"/>
            <a:ext cx="10213848" cy="420624"/>
          </a:xfrm>
          <a:prstGeom prst="rect">
            <a:avLst/>
          </a:prstGeom>
          <a:noFill/>
        </p:spPr>
        <p:txBody>
          <a:bodyPr wrap="square">
            <a:spAutoFit/>
          </a:bodyPr>
          <a:lstStyle/>
          <a:p>
            <a:pPr algn="l"/>
            <a:r>
              <a:rPr sz="1500" b="0" i="0">
                <a:solidFill>
                  <a:srgbClr val="1E1E1E"/>
                </a:solidFill>
              </a:rPr>
              <a:t>PIR OUT pin → Base of transistor BC547 through 10kΩ resistor.</a:t>
            </a:r>
          </a:p>
        </p:txBody>
      </p:sp>
      <p:sp>
        <p:nvSpPr>
          <p:cNvPr id="21" name="Rectangle 20"/>
          <p:cNvSpPr/>
          <p:nvPr/>
        </p:nvSpPr>
        <p:spPr>
          <a:xfrm>
            <a:off x="731520" y="2706624"/>
            <a:ext cx="10725912" cy="475488"/>
          </a:xfrm>
          <a:prstGeom prst="rect">
            <a:avLst/>
          </a:prstGeom>
          <a:solidFill>
            <a:srgbClr val="A8CEAD">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804672" y="2862072"/>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1060704" y="2743200"/>
            <a:ext cx="10213848" cy="420624"/>
          </a:xfrm>
          <a:prstGeom prst="rect">
            <a:avLst/>
          </a:prstGeom>
          <a:noFill/>
        </p:spPr>
        <p:txBody>
          <a:bodyPr wrap="square">
            <a:spAutoFit/>
          </a:bodyPr>
          <a:lstStyle/>
          <a:p>
            <a:pPr algn="l"/>
            <a:r>
              <a:rPr sz="1500" b="0" i="0">
                <a:solidFill>
                  <a:srgbClr val="1E1E1E"/>
                </a:solidFill>
              </a:rPr>
              <a:t>BC547 Collector → Relay coil (−);  Relay coil (+) → VCC.</a:t>
            </a:r>
          </a:p>
        </p:txBody>
      </p:sp>
      <p:sp>
        <p:nvSpPr>
          <p:cNvPr id="24" name="Rectangle 23"/>
          <p:cNvSpPr/>
          <p:nvPr/>
        </p:nvSpPr>
        <p:spPr>
          <a:xfrm>
            <a:off x="804672" y="3355848"/>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060704" y="3236976"/>
            <a:ext cx="10213848" cy="420624"/>
          </a:xfrm>
          <a:prstGeom prst="rect">
            <a:avLst/>
          </a:prstGeom>
          <a:noFill/>
        </p:spPr>
        <p:txBody>
          <a:bodyPr wrap="square">
            <a:spAutoFit/>
          </a:bodyPr>
          <a:lstStyle/>
          <a:p>
            <a:pPr algn="l"/>
            <a:r>
              <a:rPr sz="1500" b="0" i="0">
                <a:solidFill>
                  <a:srgbClr val="1E1E1E"/>
                </a:solidFill>
              </a:rPr>
              <a:t>Relay NO contacts wired in series with the load and main power supply.</a:t>
            </a:r>
          </a:p>
        </p:txBody>
      </p:sp>
      <p:sp>
        <p:nvSpPr>
          <p:cNvPr id="26" name="Rectangle 25"/>
          <p:cNvSpPr/>
          <p:nvPr/>
        </p:nvSpPr>
        <p:spPr>
          <a:xfrm>
            <a:off x="731520" y="3694176"/>
            <a:ext cx="10725912" cy="475488"/>
          </a:xfrm>
          <a:prstGeom prst="rect">
            <a:avLst/>
          </a:prstGeom>
          <a:solidFill>
            <a:srgbClr val="A8CEAD">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804672" y="3849624"/>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60704" y="3730752"/>
            <a:ext cx="10213848" cy="420624"/>
          </a:xfrm>
          <a:prstGeom prst="rect">
            <a:avLst/>
          </a:prstGeom>
          <a:noFill/>
        </p:spPr>
        <p:txBody>
          <a:bodyPr wrap="square">
            <a:spAutoFit/>
          </a:bodyPr>
          <a:lstStyle/>
          <a:p>
            <a:pPr algn="l"/>
            <a:r>
              <a:rPr sz="1500" b="0" i="0">
                <a:solidFill>
                  <a:srgbClr val="1E1E1E"/>
                </a:solidFill>
              </a:rPr>
              <a:t>LED + 1kΩ resistor across relay coil as status indicator.</a:t>
            </a:r>
          </a:p>
        </p:txBody>
      </p:sp>
      <p:sp>
        <p:nvSpPr>
          <p:cNvPr id="29" name="Rectangle 28"/>
          <p:cNvSpPr/>
          <p:nvPr/>
        </p:nvSpPr>
        <p:spPr>
          <a:xfrm>
            <a:off x="804672" y="4343400"/>
            <a:ext cx="128016" cy="128016"/>
          </a:xfrm>
          <a:prstGeom prst="rect">
            <a:avLst/>
          </a:prstGeom>
          <a:solidFill>
            <a:srgbClr val="3D70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60704" y="4224528"/>
            <a:ext cx="10213848" cy="420624"/>
          </a:xfrm>
          <a:prstGeom prst="rect">
            <a:avLst/>
          </a:prstGeom>
          <a:noFill/>
        </p:spPr>
        <p:txBody>
          <a:bodyPr wrap="square">
            <a:spAutoFit/>
          </a:bodyPr>
          <a:lstStyle/>
          <a:p>
            <a:pPr algn="l"/>
            <a:r>
              <a:rPr sz="1500" b="0" i="0">
                <a:solidFill>
                  <a:srgbClr val="1E1E1E"/>
                </a:solidFill>
              </a:rPr>
              <a:t>Flyback diode (1N4007) across relay coil to protect the transistor.</a:t>
            </a:r>
          </a:p>
        </p:txBody>
      </p:sp>
      <p:sp>
        <p:nvSpPr>
          <p:cNvPr id="31" name="Rectangle 30"/>
          <p:cNvSpPr/>
          <p:nvPr/>
        </p:nvSpPr>
        <p:spPr>
          <a:xfrm>
            <a:off x="731520" y="4709160"/>
            <a:ext cx="10725912" cy="36576"/>
          </a:xfrm>
          <a:prstGeom prst="rect">
            <a:avLst/>
          </a:prstGeom>
          <a:solidFill>
            <a:srgbClr val="A8CEA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31520" y="4818888"/>
            <a:ext cx="2167128" cy="292608"/>
          </a:xfrm>
          <a:prstGeom prst="rect">
            <a:avLst/>
          </a:prstGeom>
          <a:solidFill>
            <a:srgbClr val="1E3A2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804672" y="4837176"/>
            <a:ext cx="2075688" cy="256032"/>
          </a:xfrm>
          <a:prstGeom prst="rect">
            <a:avLst/>
          </a:prstGeom>
          <a:noFill/>
        </p:spPr>
        <p:txBody>
          <a:bodyPr wrap="square">
            <a:spAutoFit/>
          </a:bodyPr>
          <a:lstStyle/>
          <a:p>
            <a:pPr algn="l"/>
            <a:r>
              <a:rPr sz="1200" b="1" i="0">
                <a:solidFill>
                  <a:srgbClr val="FFFFFF"/>
                </a:solidFill>
              </a:rPr>
              <a:t>◆  Working Sequence</a:t>
            </a:r>
          </a:p>
        </p:txBody>
      </p:sp>
      <p:sp>
        <p:nvSpPr>
          <p:cNvPr id="34" name="Rectangle 33"/>
          <p:cNvSpPr/>
          <p:nvPr/>
        </p:nvSpPr>
        <p:spPr>
          <a:xfrm>
            <a:off x="731520"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731520" y="5193792"/>
            <a:ext cx="1481328" cy="896112"/>
          </a:xfrm>
          <a:prstGeom prst="rect">
            <a:avLst/>
          </a:prstGeom>
          <a:noFill/>
        </p:spPr>
        <p:txBody>
          <a:bodyPr wrap="square">
            <a:spAutoFit/>
          </a:bodyPr>
          <a:lstStyle/>
          <a:p>
            <a:pPr algn="ctr"/>
            <a:r>
              <a:rPr sz="1200" b="1" i="0">
                <a:solidFill>
                  <a:srgbClr val="FFFFFF"/>
                </a:solidFill>
              </a:rPr>
              <a:t>PIR
detects
motion</a:t>
            </a:r>
          </a:p>
        </p:txBody>
      </p:sp>
      <p:sp>
        <p:nvSpPr>
          <p:cNvPr id="36" name="TextBox 35"/>
          <p:cNvSpPr txBox="1"/>
          <p:nvPr/>
        </p:nvSpPr>
        <p:spPr>
          <a:xfrm>
            <a:off x="2212848" y="5321808"/>
            <a:ext cx="411480" cy="502920"/>
          </a:xfrm>
          <a:prstGeom prst="rect">
            <a:avLst/>
          </a:prstGeom>
          <a:noFill/>
        </p:spPr>
        <p:txBody>
          <a:bodyPr wrap="square">
            <a:spAutoFit/>
          </a:bodyPr>
          <a:lstStyle/>
          <a:p>
            <a:pPr algn="ctr"/>
            <a:r>
              <a:rPr sz="1600" b="1" i="0">
                <a:solidFill>
                  <a:srgbClr val="8AB870"/>
                </a:solidFill>
              </a:rPr>
              <a:t>▶</a:t>
            </a:r>
          </a:p>
        </p:txBody>
      </p:sp>
      <p:sp>
        <p:nvSpPr>
          <p:cNvPr id="37" name="Rectangle 36"/>
          <p:cNvSpPr/>
          <p:nvPr/>
        </p:nvSpPr>
        <p:spPr>
          <a:xfrm>
            <a:off x="2624327"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2624327" y="5193792"/>
            <a:ext cx="1481328" cy="896112"/>
          </a:xfrm>
          <a:prstGeom prst="rect">
            <a:avLst/>
          </a:prstGeom>
          <a:noFill/>
        </p:spPr>
        <p:txBody>
          <a:bodyPr wrap="square">
            <a:spAutoFit/>
          </a:bodyPr>
          <a:lstStyle/>
          <a:p>
            <a:pPr algn="ctr"/>
            <a:r>
              <a:rPr sz="1200" b="1" i="0">
                <a:solidFill>
                  <a:srgbClr val="FFFFFF"/>
                </a:solidFill>
              </a:rPr>
              <a:t>OUT pin
= HIGH</a:t>
            </a:r>
          </a:p>
        </p:txBody>
      </p:sp>
      <p:sp>
        <p:nvSpPr>
          <p:cNvPr id="39" name="TextBox 38"/>
          <p:cNvSpPr txBox="1"/>
          <p:nvPr/>
        </p:nvSpPr>
        <p:spPr>
          <a:xfrm>
            <a:off x="4105655" y="5321808"/>
            <a:ext cx="411480" cy="502920"/>
          </a:xfrm>
          <a:prstGeom prst="rect">
            <a:avLst/>
          </a:prstGeom>
          <a:noFill/>
        </p:spPr>
        <p:txBody>
          <a:bodyPr wrap="square">
            <a:spAutoFit/>
          </a:bodyPr>
          <a:lstStyle/>
          <a:p>
            <a:pPr algn="ctr"/>
            <a:r>
              <a:rPr sz="1600" b="1" i="0">
                <a:solidFill>
                  <a:srgbClr val="8AB870"/>
                </a:solidFill>
              </a:rPr>
              <a:t>▶</a:t>
            </a:r>
          </a:p>
        </p:txBody>
      </p:sp>
      <p:sp>
        <p:nvSpPr>
          <p:cNvPr id="40" name="Rectangle 39"/>
          <p:cNvSpPr/>
          <p:nvPr/>
        </p:nvSpPr>
        <p:spPr>
          <a:xfrm>
            <a:off x="4517134"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4517134" y="5193792"/>
            <a:ext cx="1481328" cy="896112"/>
          </a:xfrm>
          <a:prstGeom prst="rect">
            <a:avLst/>
          </a:prstGeom>
          <a:noFill/>
        </p:spPr>
        <p:txBody>
          <a:bodyPr wrap="square">
            <a:spAutoFit/>
          </a:bodyPr>
          <a:lstStyle/>
          <a:p>
            <a:pPr algn="ctr"/>
            <a:r>
              <a:rPr sz="1200" b="1" i="0">
                <a:solidFill>
                  <a:srgbClr val="FFFFFF"/>
                </a:solidFill>
              </a:rPr>
              <a:t>Transistor
turns ON</a:t>
            </a:r>
          </a:p>
        </p:txBody>
      </p:sp>
      <p:sp>
        <p:nvSpPr>
          <p:cNvPr id="42" name="TextBox 41"/>
          <p:cNvSpPr txBox="1"/>
          <p:nvPr/>
        </p:nvSpPr>
        <p:spPr>
          <a:xfrm>
            <a:off x="5998462" y="5321808"/>
            <a:ext cx="411480" cy="502920"/>
          </a:xfrm>
          <a:prstGeom prst="rect">
            <a:avLst/>
          </a:prstGeom>
          <a:noFill/>
        </p:spPr>
        <p:txBody>
          <a:bodyPr wrap="square">
            <a:spAutoFit/>
          </a:bodyPr>
          <a:lstStyle/>
          <a:p>
            <a:pPr algn="ctr"/>
            <a:r>
              <a:rPr sz="1600" b="1" i="0">
                <a:solidFill>
                  <a:srgbClr val="8AB870"/>
                </a:solidFill>
              </a:rPr>
              <a:t>▶</a:t>
            </a:r>
          </a:p>
        </p:txBody>
      </p:sp>
      <p:sp>
        <p:nvSpPr>
          <p:cNvPr id="43" name="Rectangle 42"/>
          <p:cNvSpPr/>
          <p:nvPr/>
        </p:nvSpPr>
        <p:spPr>
          <a:xfrm>
            <a:off x="6409941"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409941" y="5193792"/>
            <a:ext cx="1481328" cy="896112"/>
          </a:xfrm>
          <a:prstGeom prst="rect">
            <a:avLst/>
          </a:prstGeom>
          <a:noFill/>
        </p:spPr>
        <p:txBody>
          <a:bodyPr wrap="square">
            <a:spAutoFit/>
          </a:bodyPr>
          <a:lstStyle/>
          <a:p>
            <a:pPr algn="ctr"/>
            <a:r>
              <a:rPr sz="1200" b="1" i="0">
                <a:solidFill>
                  <a:srgbClr val="FFFFFF"/>
                </a:solidFill>
              </a:rPr>
              <a:t>Relay
energised</a:t>
            </a:r>
          </a:p>
        </p:txBody>
      </p:sp>
      <p:sp>
        <p:nvSpPr>
          <p:cNvPr id="45" name="TextBox 44"/>
          <p:cNvSpPr txBox="1"/>
          <p:nvPr/>
        </p:nvSpPr>
        <p:spPr>
          <a:xfrm>
            <a:off x="7891269" y="5321808"/>
            <a:ext cx="411480" cy="502920"/>
          </a:xfrm>
          <a:prstGeom prst="rect">
            <a:avLst/>
          </a:prstGeom>
          <a:noFill/>
        </p:spPr>
        <p:txBody>
          <a:bodyPr wrap="square">
            <a:spAutoFit/>
          </a:bodyPr>
          <a:lstStyle/>
          <a:p>
            <a:pPr algn="ctr"/>
            <a:r>
              <a:rPr sz="1600" b="1" i="0">
                <a:solidFill>
                  <a:srgbClr val="8AB870"/>
                </a:solidFill>
              </a:rPr>
              <a:t>▶</a:t>
            </a:r>
          </a:p>
        </p:txBody>
      </p:sp>
      <p:sp>
        <p:nvSpPr>
          <p:cNvPr id="46" name="Rectangle 45"/>
          <p:cNvSpPr/>
          <p:nvPr/>
        </p:nvSpPr>
        <p:spPr>
          <a:xfrm>
            <a:off x="8302748"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8302748" y="5193792"/>
            <a:ext cx="1481328" cy="896112"/>
          </a:xfrm>
          <a:prstGeom prst="rect">
            <a:avLst/>
          </a:prstGeom>
          <a:noFill/>
        </p:spPr>
        <p:txBody>
          <a:bodyPr wrap="square">
            <a:spAutoFit/>
          </a:bodyPr>
          <a:lstStyle/>
          <a:p>
            <a:pPr algn="ctr"/>
            <a:r>
              <a:rPr sz="1200" b="1" i="0">
                <a:solidFill>
                  <a:srgbClr val="FFFFFF"/>
                </a:solidFill>
              </a:rPr>
              <a:t>Load
switches ON</a:t>
            </a:r>
          </a:p>
        </p:txBody>
      </p:sp>
      <p:sp>
        <p:nvSpPr>
          <p:cNvPr id="48" name="TextBox 47"/>
          <p:cNvSpPr txBox="1"/>
          <p:nvPr/>
        </p:nvSpPr>
        <p:spPr>
          <a:xfrm>
            <a:off x="9784076" y="5321808"/>
            <a:ext cx="411480" cy="502920"/>
          </a:xfrm>
          <a:prstGeom prst="rect">
            <a:avLst/>
          </a:prstGeom>
          <a:noFill/>
        </p:spPr>
        <p:txBody>
          <a:bodyPr wrap="square">
            <a:spAutoFit/>
          </a:bodyPr>
          <a:lstStyle/>
          <a:p>
            <a:pPr algn="ctr"/>
            <a:r>
              <a:rPr sz="1600" b="1" i="0">
                <a:solidFill>
                  <a:srgbClr val="8AB870"/>
                </a:solidFill>
              </a:rPr>
              <a:t>▶</a:t>
            </a:r>
          </a:p>
        </p:txBody>
      </p:sp>
      <p:sp>
        <p:nvSpPr>
          <p:cNvPr id="49" name="Rectangle 48"/>
          <p:cNvSpPr/>
          <p:nvPr/>
        </p:nvSpPr>
        <p:spPr>
          <a:xfrm>
            <a:off x="10195555" y="5193792"/>
            <a:ext cx="1481328" cy="896112"/>
          </a:xfrm>
          <a:prstGeom prst="rect">
            <a:avLst/>
          </a:prstGeom>
          <a:gradFill>
            <a:gsLst>
              <a:gs pos="0">
                <a:srgbClr val="1E3A2A"/>
              </a:gs>
              <a:gs pos="100000">
                <a:srgbClr val="3D7050"/>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0" name="TextBox 49"/>
          <p:cNvSpPr txBox="1"/>
          <p:nvPr/>
        </p:nvSpPr>
        <p:spPr>
          <a:xfrm>
            <a:off x="10195555" y="5193792"/>
            <a:ext cx="1481328" cy="896112"/>
          </a:xfrm>
          <a:prstGeom prst="rect">
            <a:avLst/>
          </a:prstGeom>
          <a:noFill/>
        </p:spPr>
        <p:txBody>
          <a:bodyPr wrap="square">
            <a:spAutoFit/>
          </a:bodyPr>
          <a:lstStyle/>
          <a:p>
            <a:pPr algn="ctr"/>
            <a:r>
              <a:rPr sz="1200" b="1" i="0">
                <a:solidFill>
                  <a:srgbClr val="FFFFFF"/>
                </a:solidFill>
              </a:rPr>
              <a:t>No motion
→ OFF</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pic>
        <p:nvPicPr>
          <p:cNvPr id="2" name="Picture 1" descr="pink ppt.jpeg"/>
          <p:cNvPicPr>
            <a:picLocks noChangeAspect="1"/>
          </p:cNvPicPr>
          <p:nvPr/>
        </p:nvPicPr>
        <p:blipFill>
          <a:blip r:embed="rId2"/>
          <a:stretch>
            <a:fillRect/>
          </a:stretch>
        </p:blipFill>
        <p:spPr>
          <a:xfrm>
            <a:off x="0" y="0"/>
            <a:ext cx="12188952" cy="6858000"/>
          </a:xfrm>
          <a:prstGeom prst="rect">
            <a:avLst/>
          </a:prstGeom>
        </p:spPr>
      </p:pic>
      <p:sp>
        <p:nvSpPr>
          <p:cNvPr id="3" name="Rectangle 2"/>
          <p:cNvSpPr/>
          <p:nvPr/>
        </p:nvSpPr>
        <p:spPr>
          <a:xfrm>
            <a:off x="0" y="0"/>
            <a:ext cx="12188952" cy="1170432"/>
          </a:xfrm>
          <a:prstGeom prst="rect">
            <a:avLst/>
          </a:prstGeom>
          <a:gradFill>
            <a:gsLst>
              <a:gs pos="0">
                <a:srgbClr val="7A2638"/>
              </a:gs>
              <a:gs pos="100000">
                <a:srgbClr val="C05B6A"/>
              </a:gs>
            </a:gsLst>
            <a:lin ang="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1120140"/>
            <a:ext cx="12188952" cy="50292"/>
          </a:xfrm>
          <a:prstGeom prst="rect">
            <a:avLst/>
          </a:prstGeom>
          <a:solidFill>
            <a:srgbClr val="ECC5C8"/>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11868912" y="315468"/>
            <a:ext cx="502920" cy="502920"/>
          </a:xfrm>
          <a:prstGeom prst="rect">
            <a:avLst/>
          </a:prstGeom>
          <a:solidFill>
            <a:srgbClr val="D4A060">
              <a:alpha val="3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11612880" y="393192"/>
            <a:ext cx="347472" cy="347472"/>
          </a:xfrm>
          <a:prstGeom prst="rect">
            <a:avLst/>
          </a:prstGeom>
          <a:solidFill>
            <a:srgbClr val="D4A060">
              <a:alpha val="4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1356848" y="466344"/>
            <a:ext cx="201168" cy="201168"/>
          </a:xfrm>
          <a:prstGeom prst="rect">
            <a:avLst/>
          </a:prstGeom>
          <a:solidFill>
            <a:srgbClr val="D4A060">
              <a:alpha val="60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0" y="0"/>
            <a:ext cx="50292" cy="1170432"/>
          </a:xfrm>
          <a:prstGeom prst="rect">
            <a:avLst/>
          </a:prstGeom>
          <a:solidFill>
            <a:srgbClr val="D4A06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73736" y="77724"/>
            <a:ext cx="11704320" cy="868680"/>
          </a:xfrm>
          <a:prstGeom prst="rect">
            <a:avLst/>
          </a:prstGeom>
          <a:noFill/>
        </p:spPr>
        <p:txBody>
          <a:bodyPr wrap="square">
            <a:spAutoFit/>
          </a:bodyPr>
          <a:lstStyle/>
          <a:p>
            <a:pPr algn="ctr"/>
            <a:r>
              <a:rPr sz="3700" b="1" i="0">
                <a:solidFill>
                  <a:srgbClr val="000000"/>
                </a:solidFill>
              </a:rPr>
              <a:t>P R O C E D U R E   /   W O R K I N G</a:t>
            </a:r>
          </a:p>
        </p:txBody>
      </p:sp>
      <p:sp>
        <p:nvSpPr>
          <p:cNvPr id="10" name="TextBox 9"/>
          <p:cNvSpPr txBox="1"/>
          <p:nvPr/>
        </p:nvSpPr>
        <p:spPr>
          <a:xfrm>
            <a:off x="137160" y="45720"/>
            <a:ext cx="11704320" cy="868680"/>
          </a:xfrm>
          <a:prstGeom prst="rect">
            <a:avLst/>
          </a:prstGeom>
          <a:noFill/>
        </p:spPr>
        <p:txBody>
          <a:bodyPr wrap="square">
            <a:spAutoFit/>
          </a:bodyPr>
          <a:lstStyle/>
          <a:p>
            <a:pPr algn="ctr"/>
            <a:r>
              <a:rPr sz="3700" b="1" i="0">
                <a:solidFill>
                  <a:srgbClr val="FFFFFF"/>
                </a:solidFill>
              </a:rPr>
              <a:t>P R O C E D U R E   /   W O R K I N G</a:t>
            </a:r>
          </a:p>
        </p:txBody>
      </p:sp>
      <p:sp>
        <p:nvSpPr>
          <p:cNvPr id="11" name="TextBox 10"/>
          <p:cNvSpPr txBox="1"/>
          <p:nvPr/>
        </p:nvSpPr>
        <p:spPr>
          <a:xfrm>
            <a:off x="137160" y="1156716"/>
            <a:ext cx="11704320" cy="228600"/>
          </a:xfrm>
          <a:prstGeom prst="rect">
            <a:avLst/>
          </a:prstGeom>
          <a:noFill/>
        </p:spPr>
        <p:txBody>
          <a:bodyPr wrap="square">
            <a:spAutoFit/>
          </a:bodyPr>
          <a:lstStyle/>
          <a:p>
            <a:pPr algn="ctr"/>
            <a:r>
              <a:rPr sz="1000" b="0" i="0">
                <a:solidFill>
                  <a:srgbClr val="ECC5C8"/>
                </a:solidFill>
              </a:rPr>
              <a:t>─── ◆ ──────────────────────────────── ◆ ───</a:t>
            </a:r>
          </a:p>
        </p:txBody>
      </p:sp>
      <p:sp>
        <p:nvSpPr>
          <p:cNvPr id="12" name="Rectangle 11"/>
          <p:cNvSpPr/>
          <p:nvPr/>
        </p:nvSpPr>
        <p:spPr>
          <a:xfrm>
            <a:off x="11567160" y="6492240"/>
            <a:ext cx="475488" cy="228600"/>
          </a:xfrm>
          <a:prstGeom prst="rect">
            <a:avLst/>
          </a:prstGeom>
          <a:solidFill>
            <a:srgbClr val="C05B6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1567160" y="6473952"/>
            <a:ext cx="475488" cy="256032"/>
          </a:xfrm>
          <a:prstGeom prst="rect">
            <a:avLst/>
          </a:prstGeom>
          <a:noFill/>
        </p:spPr>
        <p:txBody>
          <a:bodyPr wrap="square">
            <a:spAutoFit/>
          </a:bodyPr>
          <a:lstStyle/>
          <a:p>
            <a:pPr algn="ctr"/>
            <a:r>
              <a:rPr sz="1100" b="1" i="0">
                <a:solidFill>
                  <a:srgbClr val="FFFFFF"/>
                </a:solidFill>
              </a:rPr>
              <a:t>  9  </a:t>
            </a:r>
          </a:p>
        </p:txBody>
      </p:sp>
      <p:sp>
        <p:nvSpPr>
          <p:cNvPr id="14" name="Rectangle 13"/>
          <p:cNvSpPr/>
          <p:nvPr/>
        </p:nvSpPr>
        <p:spPr>
          <a:xfrm>
            <a:off x="713232" y="1371600"/>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713232" y="1371600"/>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13232" y="1755648"/>
            <a:ext cx="384048" cy="457200"/>
          </a:xfrm>
          <a:prstGeom prst="rect">
            <a:avLst/>
          </a:prstGeom>
          <a:noFill/>
        </p:spPr>
        <p:txBody>
          <a:bodyPr wrap="square">
            <a:spAutoFit/>
          </a:bodyPr>
          <a:lstStyle/>
          <a:p>
            <a:pPr algn="ctr"/>
            <a:r>
              <a:rPr sz="1800" b="1" i="0">
                <a:solidFill>
                  <a:srgbClr val="FFFFFF"/>
                </a:solidFill>
              </a:rPr>
              <a:t>1</a:t>
            </a:r>
          </a:p>
        </p:txBody>
      </p:sp>
      <p:sp>
        <p:nvSpPr>
          <p:cNvPr id="17" name="TextBox 16"/>
          <p:cNvSpPr txBox="1"/>
          <p:nvPr/>
        </p:nvSpPr>
        <p:spPr>
          <a:xfrm>
            <a:off x="1207008" y="1481328"/>
            <a:ext cx="4453128" cy="1033272"/>
          </a:xfrm>
          <a:prstGeom prst="rect">
            <a:avLst/>
          </a:prstGeom>
          <a:noFill/>
        </p:spPr>
        <p:txBody>
          <a:bodyPr wrap="square">
            <a:spAutoFit/>
          </a:bodyPr>
          <a:lstStyle/>
          <a:p>
            <a:pPr algn="l"/>
            <a:r>
              <a:rPr sz="1400" b="0" i="0">
                <a:solidFill>
                  <a:srgbClr val="1E1E1E"/>
                </a:solidFill>
              </a:rPr>
              <a:t>Assemble PIR sensor, relay, transistor and resistors on breadboard per circuit diagram.</a:t>
            </a:r>
          </a:p>
        </p:txBody>
      </p:sp>
      <p:sp>
        <p:nvSpPr>
          <p:cNvPr id="18" name="Rectangle 17"/>
          <p:cNvSpPr/>
          <p:nvPr/>
        </p:nvSpPr>
        <p:spPr>
          <a:xfrm>
            <a:off x="6830568" y="1371600"/>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830568" y="1371600"/>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830568" y="1755648"/>
            <a:ext cx="384048" cy="457200"/>
          </a:xfrm>
          <a:prstGeom prst="rect">
            <a:avLst/>
          </a:prstGeom>
          <a:noFill/>
        </p:spPr>
        <p:txBody>
          <a:bodyPr wrap="square">
            <a:spAutoFit/>
          </a:bodyPr>
          <a:lstStyle/>
          <a:p>
            <a:pPr algn="ctr"/>
            <a:r>
              <a:rPr sz="1800" b="1" i="0">
                <a:solidFill>
                  <a:srgbClr val="FFFFFF"/>
                </a:solidFill>
              </a:rPr>
              <a:t>2</a:t>
            </a:r>
          </a:p>
        </p:txBody>
      </p:sp>
      <p:sp>
        <p:nvSpPr>
          <p:cNvPr id="21" name="TextBox 20"/>
          <p:cNvSpPr txBox="1"/>
          <p:nvPr/>
        </p:nvSpPr>
        <p:spPr>
          <a:xfrm>
            <a:off x="7324344" y="1481328"/>
            <a:ext cx="4453128" cy="1033272"/>
          </a:xfrm>
          <a:prstGeom prst="rect">
            <a:avLst/>
          </a:prstGeom>
          <a:noFill/>
        </p:spPr>
        <p:txBody>
          <a:bodyPr wrap="square">
            <a:spAutoFit/>
          </a:bodyPr>
          <a:lstStyle/>
          <a:p>
            <a:pPr algn="l"/>
            <a:r>
              <a:rPr sz="1400" b="0" i="0">
                <a:solidFill>
                  <a:srgbClr val="1E1E1E"/>
                </a:solidFill>
              </a:rPr>
              <a:t>Connect PIR VCC to 5V, GND to ground, OUT to transistor base through 10kΩ.</a:t>
            </a:r>
          </a:p>
        </p:txBody>
      </p:sp>
      <p:sp>
        <p:nvSpPr>
          <p:cNvPr id="22" name="Rectangle 21"/>
          <p:cNvSpPr/>
          <p:nvPr/>
        </p:nvSpPr>
        <p:spPr>
          <a:xfrm>
            <a:off x="713232" y="2715768"/>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713232" y="2715768"/>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13232" y="3099816"/>
            <a:ext cx="384048" cy="457200"/>
          </a:xfrm>
          <a:prstGeom prst="rect">
            <a:avLst/>
          </a:prstGeom>
          <a:noFill/>
        </p:spPr>
        <p:txBody>
          <a:bodyPr wrap="square">
            <a:spAutoFit/>
          </a:bodyPr>
          <a:lstStyle/>
          <a:p>
            <a:pPr algn="ctr"/>
            <a:r>
              <a:rPr sz="1800" b="1" i="0">
                <a:solidFill>
                  <a:srgbClr val="FFFFFF"/>
                </a:solidFill>
              </a:rPr>
              <a:t>3</a:t>
            </a:r>
          </a:p>
        </p:txBody>
      </p:sp>
      <p:sp>
        <p:nvSpPr>
          <p:cNvPr id="25" name="TextBox 24"/>
          <p:cNvSpPr txBox="1"/>
          <p:nvPr/>
        </p:nvSpPr>
        <p:spPr>
          <a:xfrm>
            <a:off x="1207008" y="2825496"/>
            <a:ext cx="4453128" cy="1033272"/>
          </a:xfrm>
          <a:prstGeom prst="rect">
            <a:avLst/>
          </a:prstGeom>
          <a:noFill/>
        </p:spPr>
        <p:txBody>
          <a:bodyPr wrap="square">
            <a:spAutoFit/>
          </a:bodyPr>
          <a:lstStyle/>
          <a:p>
            <a:pPr algn="l"/>
            <a:r>
              <a:rPr sz="1400" b="0" i="0">
                <a:solidFill>
                  <a:srgbClr val="1E1E1E"/>
                </a:solidFill>
              </a:rPr>
              <a:t>Connect relay IN to transistor collector. Wire fan/LED through relay NO contacts.</a:t>
            </a:r>
          </a:p>
        </p:txBody>
      </p:sp>
      <p:sp>
        <p:nvSpPr>
          <p:cNvPr id="26" name="Rectangle 25"/>
          <p:cNvSpPr/>
          <p:nvPr/>
        </p:nvSpPr>
        <p:spPr>
          <a:xfrm>
            <a:off x="6830568" y="2715768"/>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ectangle 26"/>
          <p:cNvSpPr/>
          <p:nvPr/>
        </p:nvSpPr>
        <p:spPr>
          <a:xfrm>
            <a:off x="6830568" y="2715768"/>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6830568" y="3099816"/>
            <a:ext cx="384048" cy="457200"/>
          </a:xfrm>
          <a:prstGeom prst="rect">
            <a:avLst/>
          </a:prstGeom>
          <a:noFill/>
        </p:spPr>
        <p:txBody>
          <a:bodyPr wrap="square">
            <a:spAutoFit/>
          </a:bodyPr>
          <a:lstStyle/>
          <a:p>
            <a:pPr algn="ctr"/>
            <a:r>
              <a:rPr sz="1800" b="1" i="0">
                <a:solidFill>
                  <a:srgbClr val="FFFFFF"/>
                </a:solidFill>
              </a:rPr>
              <a:t>4</a:t>
            </a:r>
          </a:p>
        </p:txBody>
      </p:sp>
      <p:sp>
        <p:nvSpPr>
          <p:cNvPr id="29" name="TextBox 28"/>
          <p:cNvSpPr txBox="1"/>
          <p:nvPr/>
        </p:nvSpPr>
        <p:spPr>
          <a:xfrm>
            <a:off x="7324344" y="2825496"/>
            <a:ext cx="4453128" cy="1033272"/>
          </a:xfrm>
          <a:prstGeom prst="rect">
            <a:avLst/>
          </a:prstGeom>
          <a:noFill/>
        </p:spPr>
        <p:txBody>
          <a:bodyPr wrap="square">
            <a:spAutoFit/>
          </a:bodyPr>
          <a:lstStyle/>
          <a:p>
            <a:pPr algn="l"/>
            <a:r>
              <a:rPr sz="1400" b="0" i="0">
                <a:solidFill>
                  <a:srgbClr val="1E1E1E"/>
                </a:solidFill>
              </a:rPr>
              <a:t>Power the circuit using 5V adapter or 9V battery. Verify all connections carefully.</a:t>
            </a:r>
          </a:p>
        </p:txBody>
      </p:sp>
      <p:sp>
        <p:nvSpPr>
          <p:cNvPr id="30" name="Rectangle 29"/>
          <p:cNvSpPr/>
          <p:nvPr/>
        </p:nvSpPr>
        <p:spPr>
          <a:xfrm>
            <a:off x="713232" y="4059936"/>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Rectangle 30"/>
          <p:cNvSpPr/>
          <p:nvPr/>
        </p:nvSpPr>
        <p:spPr>
          <a:xfrm>
            <a:off x="713232" y="4059936"/>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713232" y="4443984"/>
            <a:ext cx="384048" cy="457200"/>
          </a:xfrm>
          <a:prstGeom prst="rect">
            <a:avLst/>
          </a:prstGeom>
          <a:noFill/>
        </p:spPr>
        <p:txBody>
          <a:bodyPr wrap="square">
            <a:spAutoFit/>
          </a:bodyPr>
          <a:lstStyle/>
          <a:p>
            <a:pPr algn="ctr"/>
            <a:r>
              <a:rPr sz="1800" b="1" i="0">
                <a:solidFill>
                  <a:srgbClr val="FFFFFF"/>
                </a:solidFill>
              </a:rPr>
              <a:t>5</a:t>
            </a:r>
          </a:p>
        </p:txBody>
      </p:sp>
      <p:sp>
        <p:nvSpPr>
          <p:cNvPr id="33" name="TextBox 32"/>
          <p:cNvSpPr txBox="1"/>
          <p:nvPr/>
        </p:nvSpPr>
        <p:spPr>
          <a:xfrm>
            <a:off x="1207008" y="4169664"/>
            <a:ext cx="4453128" cy="1033272"/>
          </a:xfrm>
          <a:prstGeom prst="rect">
            <a:avLst/>
          </a:prstGeom>
          <a:noFill/>
        </p:spPr>
        <p:txBody>
          <a:bodyPr wrap="square">
            <a:spAutoFit/>
          </a:bodyPr>
          <a:lstStyle/>
          <a:p>
            <a:pPr algn="l"/>
            <a:r>
              <a:rPr sz="1400" b="0" i="0">
                <a:solidFill>
                  <a:srgbClr val="1E1E1E"/>
                </a:solidFill>
              </a:rPr>
              <a:t>Mount PIR sensor at 1.5–2 m height facing the room. Adjust sensitivity pot.</a:t>
            </a:r>
          </a:p>
        </p:txBody>
      </p:sp>
      <p:sp>
        <p:nvSpPr>
          <p:cNvPr id="34" name="Rectangle 33"/>
          <p:cNvSpPr/>
          <p:nvPr/>
        </p:nvSpPr>
        <p:spPr>
          <a:xfrm>
            <a:off x="6830568" y="4059936"/>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830568" y="4059936"/>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6830568" y="4443984"/>
            <a:ext cx="384048" cy="457200"/>
          </a:xfrm>
          <a:prstGeom prst="rect">
            <a:avLst/>
          </a:prstGeom>
          <a:noFill/>
        </p:spPr>
        <p:txBody>
          <a:bodyPr wrap="square">
            <a:spAutoFit/>
          </a:bodyPr>
          <a:lstStyle/>
          <a:p>
            <a:pPr algn="ctr"/>
            <a:r>
              <a:rPr sz="1800" b="1" i="0">
                <a:solidFill>
                  <a:srgbClr val="FFFFFF"/>
                </a:solidFill>
              </a:rPr>
              <a:t>6</a:t>
            </a:r>
          </a:p>
        </p:txBody>
      </p:sp>
      <p:sp>
        <p:nvSpPr>
          <p:cNvPr id="37" name="TextBox 36"/>
          <p:cNvSpPr txBox="1"/>
          <p:nvPr/>
        </p:nvSpPr>
        <p:spPr>
          <a:xfrm>
            <a:off x="7324344" y="4169664"/>
            <a:ext cx="4453128" cy="1033272"/>
          </a:xfrm>
          <a:prstGeom prst="rect">
            <a:avLst/>
          </a:prstGeom>
          <a:noFill/>
        </p:spPr>
        <p:txBody>
          <a:bodyPr wrap="square">
            <a:spAutoFit/>
          </a:bodyPr>
          <a:lstStyle/>
          <a:p>
            <a:pPr algn="l"/>
            <a:r>
              <a:rPr sz="1400" b="0" i="0">
                <a:solidFill>
                  <a:srgbClr val="1E1E1E"/>
                </a:solidFill>
              </a:rPr>
              <a:t>Walk in front of sensor — observe LED and fan/light turning ON automatically.</a:t>
            </a:r>
          </a:p>
        </p:txBody>
      </p:sp>
      <p:sp>
        <p:nvSpPr>
          <p:cNvPr id="38" name="Rectangle 37"/>
          <p:cNvSpPr/>
          <p:nvPr/>
        </p:nvSpPr>
        <p:spPr>
          <a:xfrm>
            <a:off x="713232" y="5404104"/>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Rectangle 38"/>
          <p:cNvSpPr/>
          <p:nvPr/>
        </p:nvSpPr>
        <p:spPr>
          <a:xfrm>
            <a:off x="713232" y="5404104"/>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13232" y="5788152"/>
            <a:ext cx="384048" cy="457200"/>
          </a:xfrm>
          <a:prstGeom prst="rect">
            <a:avLst/>
          </a:prstGeom>
          <a:noFill/>
        </p:spPr>
        <p:txBody>
          <a:bodyPr wrap="square">
            <a:spAutoFit/>
          </a:bodyPr>
          <a:lstStyle/>
          <a:p>
            <a:pPr algn="ctr"/>
            <a:r>
              <a:rPr sz="1800" b="1" i="0">
                <a:solidFill>
                  <a:srgbClr val="FFFFFF"/>
                </a:solidFill>
              </a:rPr>
              <a:t>7</a:t>
            </a:r>
          </a:p>
        </p:txBody>
      </p:sp>
      <p:sp>
        <p:nvSpPr>
          <p:cNvPr id="41" name="TextBox 40"/>
          <p:cNvSpPr txBox="1"/>
          <p:nvPr/>
        </p:nvSpPr>
        <p:spPr>
          <a:xfrm>
            <a:off x="1207008" y="5513832"/>
            <a:ext cx="4453128" cy="1033272"/>
          </a:xfrm>
          <a:prstGeom prst="rect">
            <a:avLst/>
          </a:prstGeom>
          <a:noFill/>
        </p:spPr>
        <p:txBody>
          <a:bodyPr wrap="square">
            <a:spAutoFit/>
          </a:bodyPr>
          <a:lstStyle/>
          <a:p>
            <a:pPr algn="l"/>
            <a:r>
              <a:rPr sz="1400" b="0" i="0">
                <a:solidFill>
                  <a:srgbClr val="1E1E1E"/>
                </a:solidFill>
              </a:rPr>
              <a:t>Wait without moving for ~60 sec — observe device switching OFF automatically.</a:t>
            </a:r>
          </a:p>
        </p:txBody>
      </p:sp>
      <p:sp>
        <p:nvSpPr>
          <p:cNvPr id="42" name="Rectangle 41"/>
          <p:cNvSpPr/>
          <p:nvPr/>
        </p:nvSpPr>
        <p:spPr>
          <a:xfrm>
            <a:off x="6830568" y="5404104"/>
            <a:ext cx="5074920" cy="1234440"/>
          </a:xfrm>
          <a:prstGeom prst="rect">
            <a:avLst/>
          </a:prstGeom>
          <a:solidFill>
            <a:srgbClr val="FFFCF8">
              <a:alpha val="30000"/>
            </a:srgbClr>
          </a:solidFill>
          <a:ln w="9525">
            <a:noFill/>
            <a:solidFill>
              <a:srgbClr val="ECC5C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3" name="Rectangle 42"/>
          <p:cNvSpPr/>
          <p:nvPr/>
        </p:nvSpPr>
        <p:spPr>
          <a:xfrm>
            <a:off x="6830568" y="5404104"/>
            <a:ext cx="384048" cy="1234440"/>
          </a:xfrm>
          <a:prstGeom prst="rect">
            <a:avLst/>
          </a:prstGeom>
          <a:gradFill>
            <a:gsLst>
              <a:gs pos="0">
                <a:srgbClr val="7A2638"/>
              </a:gs>
              <a:gs pos="100000">
                <a:srgbClr val="C05B6A"/>
              </a:gs>
            </a:gsLst>
            <a:lin ang="5400000" scaled="0"/>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830568" y="5788152"/>
            <a:ext cx="384048" cy="457200"/>
          </a:xfrm>
          <a:prstGeom prst="rect">
            <a:avLst/>
          </a:prstGeom>
          <a:noFill/>
        </p:spPr>
        <p:txBody>
          <a:bodyPr wrap="square">
            <a:spAutoFit/>
          </a:bodyPr>
          <a:lstStyle/>
          <a:p>
            <a:pPr algn="ctr"/>
            <a:r>
              <a:rPr sz="1800" b="1" i="0">
                <a:solidFill>
                  <a:srgbClr val="FFFFFF"/>
                </a:solidFill>
              </a:rPr>
              <a:t>8</a:t>
            </a:r>
          </a:p>
        </p:txBody>
      </p:sp>
      <p:sp>
        <p:nvSpPr>
          <p:cNvPr id="45" name="TextBox 44"/>
          <p:cNvSpPr txBox="1"/>
          <p:nvPr/>
        </p:nvSpPr>
        <p:spPr>
          <a:xfrm>
            <a:off x="7324344" y="5513832"/>
            <a:ext cx="4453128" cy="1033272"/>
          </a:xfrm>
          <a:prstGeom prst="rect">
            <a:avLst/>
          </a:prstGeom>
          <a:noFill/>
        </p:spPr>
        <p:txBody>
          <a:bodyPr wrap="square">
            <a:spAutoFit/>
          </a:bodyPr>
          <a:lstStyle/>
          <a:p>
            <a:pPr algn="l"/>
            <a:r>
              <a:rPr sz="1400" b="0" i="0">
                <a:solidFill>
                  <a:srgbClr val="1E1E1E"/>
                </a:solidFill>
              </a:rPr>
              <a:t>Fine-tune time-delay and sensitivity potentiometers for optimal performance.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